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sldIdLst>
    <p:sldId id="2134095980" r:id="rId5"/>
    <p:sldId id="2134096024" r:id="rId6"/>
    <p:sldId id="2134096029" r:id="rId7"/>
    <p:sldId id="2134095996" r:id="rId8"/>
    <p:sldId id="2134096037" r:id="rId9"/>
    <p:sldId id="2134096032" r:id="rId10"/>
    <p:sldId id="2134096033" r:id="rId11"/>
    <p:sldId id="2134095994" r:id="rId12"/>
    <p:sldId id="2134095995" r:id="rId13"/>
    <p:sldId id="2134096039" r:id="rId14"/>
    <p:sldId id="2134096019" r:id="rId15"/>
    <p:sldId id="2134096021" r:id="rId16"/>
    <p:sldId id="2134096023" r:id="rId17"/>
    <p:sldId id="2134096027" r:id="rId18"/>
    <p:sldId id="2134096025" r:id="rId19"/>
    <p:sldId id="2134096040" r:id="rId20"/>
    <p:sldId id="2134096041" r:id="rId21"/>
    <p:sldId id="2134096042" r:id="rId22"/>
  </p:sldIdLst>
  <p:sldSz cx="12192000" cy="6858000"/>
  <p:notesSz cx="6858000" cy="9144000"/>
  <p:embeddedFontLst>
    <p:embeddedFont>
      <p:font typeface="Source Sans Pro" panose="020B0503030403020204" pitchFamily="34" charset="0"/>
      <p:regular r:id="rId24"/>
      <p:bold r:id="rId25"/>
      <p:italic r:id="rId26"/>
      <p:boldItalic r:id="rId27"/>
    </p:embeddedFont>
    <p:embeddedFont>
      <p:font typeface="Source Sans Pro Black" panose="020B0803030403020204" pitchFamily="34" charset="0"/>
      <p:bold r:id="rId28"/>
      <p:italic r:id="rId29"/>
      <p:boldItalic r:id="rId30"/>
    </p:embeddedFont>
    <p:embeddedFont>
      <p:font typeface="Source Sans Pro Light" panose="020B0403030403020204" pitchFamily="34" charset="0"/>
      <p:regular r:id="rId31"/>
    </p:embeddedFont>
    <p:embeddedFont>
      <p:font typeface="Source Sans Pro Semibold" panose="020B0603030403020204" pitchFamily="34" charset="0"/>
      <p:bold r:id="rId3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DCF60C-AF5A-663F-6BB8-5ABB8FF92F1B}" name="Saul MICIULIS" initials="SM" userId="S::smiciulis@witekio.com::3e7a08d4-c0ba-4882-b8ae-d62b9653f228" providerId="AD"/>
  <p188:author id="{BC6E5274-35FE-C318-A353-37F1F47D76C7}" name="Frank HUMAN" initials="FH" userId="S::fhuman@witekio.com::de556491-940c-44f2-9810-169db098836c" providerId="AD"/>
  <p188:author id="{BC145C9A-57FD-FF29-059E-CB57C34BCF0F}" name="Matt RODGERS" initials="MR" userId="S::mrodgers@witekio.com::92555879-8d5a-4ccd-a03d-f81d600e4261" providerId="AD"/>
  <p188:author id="{1CBB0DA7-77D3-B6D9-8FB0-FEE746B181AA}" name="David NARINGS" initials="DN" userId="S::dnarings@witekio.com::8c68b3b7-1c95-4b25-a453-d194b9a29b3b" providerId="AD"/>
  <p188:author id="{D1242BB3-CA23-608F-1ECE-9B884C8CC30D}" name="Samir BOUNAB" initials="SB" userId="S::sbounab@witekio.com::d0af3eac-65c8-424e-b058-591bacbe9581" providerId="AD"/>
  <p188:author id="{982918E6-2887-EC4C-52D3-29B79D22A7A6}" name="Georgina RYAN CASLING" initials="GRC" userId="S::gcasling@witekio.com::55cd9e86-cc5f-40bc-afc8-76b0915fb6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18"/>
    <a:srgbClr val="00365F"/>
    <a:srgbClr val="00A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80025" autoAdjust="0"/>
  </p:normalViewPr>
  <p:slideViewPr>
    <p:cSldViewPr snapToGrid="0">
      <p:cViewPr varScale="1">
        <p:scale>
          <a:sx n="89" d="100"/>
          <a:sy n="89" d="100"/>
        </p:scale>
        <p:origin x="116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04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GUITTET" userId="766095af-1c94-4fad-805e-324614f82b9d" providerId="ADAL" clId="{EA2CCB20-1118-4589-B96A-9495A6C31473}"/>
    <pc:docChg chg="undo custSel addSld delSld modSld">
      <pc:chgData name="Joel GUITTET" userId="766095af-1c94-4fad-805e-324614f82b9d" providerId="ADAL" clId="{EA2CCB20-1118-4589-B96A-9495A6C31473}" dt="2025-03-25T17:50:03.796" v="18019" actId="113"/>
      <pc:docMkLst>
        <pc:docMk/>
      </pc:docMkLst>
      <pc:sldChg chg="addSp delSp modSp del mod chgLayout">
        <pc:chgData name="Joel GUITTET" userId="766095af-1c94-4fad-805e-324614f82b9d" providerId="ADAL" clId="{EA2CCB20-1118-4589-B96A-9495A6C31473}" dt="2025-03-24T17:10:58.713" v="357" actId="47"/>
        <pc:sldMkLst>
          <pc:docMk/>
          <pc:sldMk cId="1522527930" sldId="258"/>
        </pc:sldMkLst>
      </pc:sldChg>
      <pc:sldChg chg="modSp mod">
        <pc:chgData name="Joel GUITTET" userId="766095af-1c94-4fad-805e-324614f82b9d" providerId="ADAL" clId="{EA2CCB20-1118-4589-B96A-9495A6C31473}" dt="2025-03-25T10:09:24.132" v="826" actId="790"/>
        <pc:sldMkLst>
          <pc:docMk/>
          <pc:sldMk cId="127073708" sldId="2134095980"/>
        </pc:sldMkLst>
      </pc:sldChg>
      <pc:sldChg chg="modSp mod">
        <pc:chgData name="Joel GUITTET" userId="766095af-1c94-4fad-805e-324614f82b9d" providerId="ADAL" clId="{EA2CCB20-1118-4589-B96A-9495A6C31473}" dt="2025-03-25T10:09:24.132" v="826" actId="790"/>
        <pc:sldMkLst>
          <pc:docMk/>
          <pc:sldMk cId="2029076776" sldId="2134095981"/>
        </pc:sldMkLst>
      </pc:sldChg>
      <pc:sldChg chg="modSp mod modNotesTx">
        <pc:chgData name="Joel GUITTET" userId="766095af-1c94-4fad-805e-324614f82b9d" providerId="ADAL" clId="{EA2CCB20-1118-4589-B96A-9495A6C31473}" dt="2025-03-25T10:29:36.925" v="2480" actId="113"/>
        <pc:sldMkLst>
          <pc:docMk/>
          <pc:sldMk cId="1137461753" sldId="2134095994"/>
        </pc:sldMkLst>
      </pc:sldChg>
      <pc:sldChg chg="modSp mod modNotesTx">
        <pc:chgData name="Joel GUITTET" userId="766095af-1c94-4fad-805e-324614f82b9d" providerId="ADAL" clId="{EA2CCB20-1118-4589-B96A-9495A6C31473}" dt="2025-03-25T10:16:08.818" v="1312" actId="313"/>
        <pc:sldMkLst>
          <pc:docMk/>
          <pc:sldMk cId="1494767236" sldId="2134095995"/>
        </pc:sldMkLst>
      </pc:sldChg>
      <pc:sldChg chg="modSp mod modNotesTx">
        <pc:chgData name="Joel GUITTET" userId="766095af-1c94-4fad-805e-324614f82b9d" providerId="ADAL" clId="{EA2CCB20-1118-4589-B96A-9495A6C31473}" dt="2025-03-25T10:30:47.847" v="2501" actId="113"/>
        <pc:sldMkLst>
          <pc:docMk/>
          <pc:sldMk cId="1218339739" sldId="2134095996"/>
        </pc:sldMkLst>
      </pc:sldChg>
      <pc:sldChg chg="modSp mod modNotesTx">
        <pc:chgData name="Joel GUITTET" userId="766095af-1c94-4fad-805e-324614f82b9d" providerId="ADAL" clId="{EA2CCB20-1118-4589-B96A-9495A6C31473}" dt="2025-03-25T10:45:31.477" v="3632" actId="313"/>
        <pc:sldMkLst>
          <pc:docMk/>
          <pc:sldMk cId="1718685980" sldId="2134095997"/>
        </pc:sldMkLst>
      </pc:sldChg>
      <pc:sldChg chg="modSp mod modNotesTx">
        <pc:chgData name="Joel GUITTET" userId="766095af-1c94-4fad-805e-324614f82b9d" providerId="ADAL" clId="{EA2CCB20-1118-4589-B96A-9495A6C31473}" dt="2025-03-25T10:48:02.163" v="3918" actId="20577"/>
        <pc:sldMkLst>
          <pc:docMk/>
          <pc:sldMk cId="62910997" sldId="2134096002"/>
        </pc:sldMkLst>
      </pc:sldChg>
      <pc:sldChg chg="modSp mod modNotesTx">
        <pc:chgData name="Joel GUITTET" userId="766095af-1c94-4fad-805e-324614f82b9d" providerId="ADAL" clId="{EA2CCB20-1118-4589-B96A-9495A6C31473}" dt="2025-03-25T11:15:26.273" v="5609" actId="2711"/>
        <pc:sldMkLst>
          <pc:docMk/>
          <pc:sldMk cId="2539203526" sldId="2134096004"/>
        </pc:sldMkLst>
      </pc:sldChg>
      <pc:sldChg chg="modSp mod modNotesTx">
        <pc:chgData name="Joel GUITTET" userId="766095af-1c94-4fad-805e-324614f82b9d" providerId="ADAL" clId="{EA2CCB20-1118-4589-B96A-9495A6C31473}" dt="2025-03-25T11:33:43.089" v="6692" actId="20577"/>
        <pc:sldMkLst>
          <pc:docMk/>
          <pc:sldMk cId="3830537851" sldId="2134096005"/>
        </pc:sldMkLst>
      </pc:sldChg>
      <pc:sldChg chg="modSp mod modNotesTx">
        <pc:chgData name="Joel GUITTET" userId="766095af-1c94-4fad-805e-324614f82b9d" providerId="ADAL" clId="{EA2CCB20-1118-4589-B96A-9495A6C31473}" dt="2025-03-25T17:14:55.900" v="17502" actId="113"/>
        <pc:sldMkLst>
          <pc:docMk/>
          <pc:sldMk cId="1275267400" sldId="2134096006"/>
        </pc:sldMkLst>
      </pc:sldChg>
      <pc:sldChg chg="modSp mod modNotesTx">
        <pc:chgData name="Joel GUITTET" userId="766095af-1c94-4fad-805e-324614f82b9d" providerId="ADAL" clId="{EA2CCB20-1118-4589-B96A-9495A6C31473}" dt="2025-03-25T14:06:51.247" v="9305" actId="20577"/>
        <pc:sldMkLst>
          <pc:docMk/>
          <pc:sldMk cId="713776590" sldId="2134096007"/>
        </pc:sldMkLst>
      </pc:sldChg>
      <pc:sldChg chg="addSp delSp modSp mod modNotesTx">
        <pc:chgData name="Joel GUITTET" userId="766095af-1c94-4fad-805e-324614f82b9d" providerId="ADAL" clId="{EA2CCB20-1118-4589-B96A-9495A6C31473}" dt="2025-03-25T13:52:58.172" v="8609" actId="20577"/>
        <pc:sldMkLst>
          <pc:docMk/>
          <pc:sldMk cId="2551442250" sldId="2134096008"/>
        </pc:sldMkLst>
      </pc:sldChg>
      <pc:sldChg chg="modSp mod modNotesTx">
        <pc:chgData name="Joel GUITTET" userId="766095af-1c94-4fad-805e-324614f82b9d" providerId="ADAL" clId="{EA2CCB20-1118-4589-B96A-9495A6C31473}" dt="2025-03-25T14:11:07.615" v="9850" actId="113"/>
        <pc:sldMkLst>
          <pc:docMk/>
          <pc:sldMk cId="2574113389" sldId="2134096009"/>
        </pc:sldMkLst>
      </pc:sldChg>
      <pc:sldChg chg="modSp mod modNotesTx">
        <pc:chgData name="Joel GUITTET" userId="766095af-1c94-4fad-805e-324614f82b9d" providerId="ADAL" clId="{EA2CCB20-1118-4589-B96A-9495A6C31473}" dt="2025-03-25T14:06:44.474" v="9303" actId="20577"/>
        <pc:sldMkLst>
          <pc:docMk/>
          <pc:sldMk cId="522012993" sldId="2134096010"/>
        </pc:sldMkLst>
      </pc:sldChg>
      <pc:sldChg chg="modSp mod modNotesTx">
        <pc:chgData name="Joel GUITTET" userId="766095af-1c94-4fad-805e-324614f82b9d" providerId="ADAL" clId="{EA2CCB20-1118-4589-B96A-9495A6C31473}" dt="2025-03-25T14:17:59.758" v="10653" actId="20577"/>
        <pc:sldMkLst>
          <pc:docMk/>
          <pc:sldMk cId="1328911290" sldId="2134096011"/>
        </pc:sldMkLst>
      </pc:sldChg>
      <pc:sldChg chg="modSp mod modNotesTx">
        <pc:chgData name="Joel GUITTET" userId="766095af-1c94-4fad-805e-324614f82b9d" providerId="ADAL" clId="{EA2CCB20-1118-4589-B96A-9495A6C31473}" dt="2025-03-25T17:31:21.300" v="17795" actId="20577"/>
        <pc:sldMkLst>
          <pc:docMk/>
          <pc:sldMk cId="3076650412" sldId="2134096012"/>
        </pc:sldMkLst>
      </pc:sldChg>
      <pc:sldChg chg="modSp mod modNotesTx">
        <pc:chgData name="Joel GUITTET" userId="766095af-1c94-4fad-805e-324614f82b9d" providerId="ADAL" clId="{EA2CCB20-1118-4589-B96A-9495A6C31473}" dt="2025-03-25T17:50:03.796" v="18019" actId="113"/>
        <pc:sldMkLst>
          <pc:docMk/>
          <pc:sldMk cId="2450145872" sldId="2134096013"/>
        </pc:sldMkLst>
      </pc:sldChg>
      <pc:sldChg chg="modSp mod modNotesTx">
        <pc:chgData name="Joel GUITTET" userId="766095af-1c94-4fad-805e-324614f82b9d" providerId="ADAL" clId="{EA2CCB20-1118-4589-B96A-9495A6C31473}" dt="2025-03-25T15:15:57.052" v="16659" actId="6549"/>
        <pc:sldMkLst>
          <pc:docMk/>
          <pc:sldMk cId="1117891475" sldId="2134096016"/>
        </pc:sldMkLst>
      </pc:sldChg>
      <pc:sldChg chg="addSp delSp modSp mod modNotesTx">
        <pc:chgData name="Joel GUITTET" userId="766095af-1c94-4fad-805e-324614f82b9d" providerId="ADAL" clId="{EA2CCB20-1118-4589-B96A-9495A6C31473}" dt="2025-03-25T15:04:52.641" v="15292" actId="790"/>
        <pc:sldMkLst>
          <pc:docMk/>
          <pc:sldMk cId="1520487023" sldId="2134096017"/>
        </pc:sldMkLst>
      </pc:sldChg>
      <pc:sldChg chg="modSp mod modNotesTx">
        <pc:chgData name="Joel GUITTET" userId="766095af-1c94-4fad-805e-324614f82b9d" providerId="ADAL" clId="{EA2CCB20-1118-4589-B96A-9495A6C31473}" dt="2025-03-25T15:06:37.821" v="15544" actId="20577"/>
        <pc:sldMkLst>
          <pc:docMk/>
          <pc:sldMk cId="3118913748" sldId="2134096019"/>
        </pc:sldMkLst>
      </pc:sldChg>
      <pc:sldChg chg="modSp mod modNotesTx">
        <pc:chgData name="Joel GUITTET" userId="766095af-1c94-4fad-805e-324614f82b9d" providerId="ADAL" clId="{EA2CCB20-1118-4589-B96A-9495A6C31473}" dt="2025-03-25T15:11:13.682" v="15846" actId="113"/>
        <pc:sldMkLst>
          <pc:docMk/>
          <pc:sldMk cId="1227763594" sldId="2134096020"/>
        </pc:sldMkLst>
      </pc:sldChg>
      <pc:sldChg chg="modSp mod modNotesTx">
        <pc:chgData name="Joel GUITTET" userId="766095af-1c94-4fad-805e-324614f82b9d" providerId="ADAL" clId="{EA2CCB20-1118-4589-B96A-9495A6C31473}" dt="2025-03-25T15:11:25.081" v="15848" actId="113"/>
        <pc:sldMkLst>
          <pc:docMk/>
          <pc:sldMk cId="3869041263" sldId="2134096021"/>
        </pc:sldMkLst>
      </pc:sldChg>
      <pc:sldChg chg="modSp mod modNotesTx">
        <pc:chgData name="Joel GUITTET" userId="766095af-1c94-4fad-805e-324614f82b9d" providerId="ADAL" clId="{EA2CCB20-1118-4589-B96A-9495A6C31473}" dt="2025-03-25T15:19:16.807" v="16872" actId="6549"/>
        <pc:sldMkLst>
          <pc:docMk/>
          <pc:sldMk cId="1378779769" sldId="2134096023"/>
        </pc:sldMkLst>
      </pc:sldChg>
      <pc:sldChg chg="addSp delSp modSp add mod modNotesTx">
        <pc:chgData name="Joel GUITTET" userId="766095af-1c94-4fad-805e-324614f82b9d" providerId="ADAL" clId="{EA2CCB20-1118-4589-B96A-9495A6C31473}" dt="2025-03-25T10:09:24.132" v="826" actId="790"/>
        <pc:sldMkLst>
          <pc:docMk/>
          <pc:sldMk cId="3422666302" sldId="2134096024"/>
        </pc:sldMkLst>
      </pc:sldChg>
      <pc:sldChg chg="delSp modSp add mod modClrScheme chgLayout modNotesTx">
        <pc:chgData name="Joel GUITTET" userId="766095af-1c94-4fad-805e-324614f82b9d" providerId="ADAL" clId="{EA2CCB20-1118-4589-B96A-9495A6C31473}" dt="2025-03-25T15:20:20.569" v="16906" actId="20577"/>
        <pc:sldMkLst>
          <pc:docMk/>
          <pc:sldMk cId="2339453860" sldId="2134096025"/>
        </pc:sldMkLst>
      </pc:sldChg>
      <pc:sldChg chg="addSp modSp add del mod modClrScheme chgLayout">
        <pc:chgData name="Joel GUITTET" userId="766095af-1c94-4fad-805e-324614f82b9d" providerId="ADAL" clId="{EA2CCB20-1118-4589-B96A-9495A6C31473}" dt="2025-03-25T15:34:09.712" v="17289" actId="47"/>
        <pc:sldMkLst>
          <pc:docMk/>
          <pc:sldMk cId="1032401000" sldId="2134096026"/>
        </pc:sldMkLst>
      </pc:sldChg>
      <pc:sldChg chg="addSp modSp add mod modNotesTx">
        <pc:chgData name="Joel GUITTET" userId="766095af-1c94-4fad-805e-324614f82b9d" providerId="ADAL" clId="{EA2CCB20-1118-4589-B96A-9495A6C31473}" dt="2025-03-25T15:40:29.104" v="17290" actId="20577"/>
        <pc:sldMkLst>
          <pc:docMk/>
          <pc:sldMk cId="50485616" sldId="21340960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CCD8B-7B43-4BE1-AF93-DD0A1DC2869E}" type="datetimeFigureOut">
              <a:rPr lang="fr-FR" smtClean="0"/>
              <a:t>08/08/2025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7E6F2-8A1B-4D99-B411-2D7F51FB9278}" type="slidenum">
              <a:rPr lang="fr-FR" smtClean="0"/>
              <a:t>‹#›</a:t>
            </a:fld>
            <a:endParaRPr lang="fr-FR" dirty="0"/>
          </a:p>
        </p:txBody>
      </p:sp>
    </p:spTree>
    <p:extLst>
      <p:ext uri="{BB962C8B-B14F-4D97-AF65-F5344CB8AC3E}">
        <p14:creationId xmlns:p14="http://schemas.microsoft.com/office/powerpoint/2010/main" val="378055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2177E6F2-8A1B-4D99-B411-2D7F51FB9278}" type="slidenum">
              <a:rPr lang="fr-FR" smtClean="0"/>
              <a:t>1</a:t>
            </a:fld>
            <a:endParaRPr lang="fr-FR" dirty="0"/>
          </a:p>
        </p:txBody>
      </p:sp>
    </p:spTree>
    <p:extLst>
      <p:ext uri="{BB962C8B-B14F-4D97-AF65-F5344CB8AC3E}">
        <p14:creationId xmlns:p14="http://schemas.microsoft.com/office/powerpoint/2010/main" val="2294924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FF50C-FC51-6A5C-9841-B748F7D65F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D317C7-F02A-F530-9FD4-388170D29FE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D049EE-B60B-9BC8-F3C2-A9413549BF24}"/>
              </a:ext>
            </a:extLst>
          </p:cNvPr>
          <p:cNvSpPr>
            <a:spLocks noGrp="1"/>
          </p:cNvSpPr>
          <p:nvPr>
            <p:ph type="body" idx="1"/>
          </p:nvPr>
        </p:nvSpPr>
        <p:spPr/>
        <p:txBody>
          <a:bodyPr/>
          <a:lstStyle/>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Bootloader and firmware update:</a:t>
            </a:r>
            <a:r>
              <a:rPr lang="en-US" sz="1200" noProof="0" dirty="0">
                <a:solidFill>
                  <a:schemeClr val="bg1"/>
                </a:solidFill>
                <a:latin typeface="Source Sans Pro" panose="020B0503030403020204" pitchFamily="34" charset="0"/>
                <a:ea typeface="Source Sans Pro" panose="020B0503030403020204" pitchFamily="34" charset="0"/>
              </a:rPr>
              <a:t> Zephyr provides a reference bootloader based on </a:t>
            </a:r>
            <a:r>
              <a:rPr lang="en-US" sz="1200" noProof="0" dirty="0" err="1">
                <a:solidFill>
                  <a:schemeClr val="bg1"/>
                </a:solidFill>
                <a:latin typeface="Source Sans Pro" panose="020B0503030403020204" pitchFamily="34" charset="0"/>
                <a:ea typeface="Source Sans Pro" panose="020B0503030403020204" pitchFamily="34" charset="0"/>
              </a:rPr>
              <a:t>MCUboot</a:t>
            </a:r>
            <a:r>
              <a:rPr lang="en-US" sz="1200" noProof="0" dirty="0">
                <a:solidFill>
                  <a:schemeClr val="bg1"/>
                </a:solidFill>
                <a:latin typeface="Source Sans Pro" panose="020B0503030403020204" pitchFamily="34" charset="0"/>
                <a:ea typeface="Source Sans Pro" panose="020B0503030403020204" pitchFamily="34" charset="0"/>
              </a:rPr>
              <a:t>:</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Device tree:</a:t>
            </a:r>
            <a:r>
              <a:rPr lang="en-US" sz="1200" noProof="0" dirty="0">
                <a:solidFill>
                  <a:schemeClr val="bg1"/>
                </a:solidFill>
                <a:latin typeface="Source Sans Pro" panose="020B0503030403020204" pitchFamily="34" charset="0"/>
                <a:ea typeface="Source Sans Pro" panose="020B0503030403020204" pitchFamily="34" charset="0"/>
              </a:rPr>
              <a:t> configure </a:t>
            </a:r>
            <a:r>
              <a:rPr lang="en-US" sz="1200" b="1" noProof="0" dirty="0">
                <a:solidFill>
                  <a:schemeClr val="bg1"/>
                </a:solidFill>
                <a:latin typeface="Source Sans Pro" panose="020B0503030403020204" pitchFamily="34" charset="0"/>
                <a:ea typeface="Source Sans Pro" panose="020B0503030403020204" pitchFamily="34" charset="0"/>
              </a:rPr>
              <a:t>memory slots</a:t>
            </a:r>
            <a:r>
              <a:rPr lang="en-US" sz="1200" b="0" noProof="0" dirty="0">
                <a:solidFill>
                  <a:schemeClr val="bg1"/>
                </a:solidFill>
                <a:latin typeface="Source Sans Pro" panose="020B0503030403020204" pitchFamily="34" charset="0"/>
                <a:ea typeface="Source Sans Pro" panose="020B0503030403020204" pitchFamily="34" charset="0"/>
              </a:rPr>
              <a:t> (description of the hardware).</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Kconfig:</a:t>
            </a:r>
            <a:r>
              <a:rPr lang="en-US" sz="1200" noProof="0" dirty="0">
                <a:solidFill>
                  <a:schemeClr val="bg1"/>
                </a:solidFill>
                <a:latin typeface="Source Sans Pro" panose="020B0503030403020204" pitchFamily="34" charset="0"/>
                <a:ea typeface="Source Sans Pro" panose="020B0503030403020204" pitchFamily="34" charset="0"/>
              </a:rPr>
              <a:t> configure bootloader options: </a:t>
            </a:r>
            <a:r>
              <a:rPr lang="en-US" sz="1200" b="1" noProof="0" dirty="0">
                <a:solidFill>
                  <a:schemeClr val="bg1"/>
                </a:solidFill>
                <a:latin typeface="Source Sans Pro" panose="020B0503030403020204" pitchFamily="34" charset="0"/>
                <a:ea typeface="Source Sans Pro" panose="020B0503030403020204" pitchFamily="34" charset="0"/>
              </a:rPr>
              <a:t>SIGNATURE KEY</a:t>
            </a:r>
            <a:r>
              <a:rPr lang="en-US" sz="1200" noProof="0" dirty="0">
                <a:solidFill>
                  <a:schemeClr val="bg1"/>
                </a:solidFill>
                <a:latin typeface="Source Sans Pro" panose="020B0503030403020204" pitchFamily="34" charset="0"/>
                <a:ea typeface="Source Sans Pro" panose="020B0503030403020204" pitchFamily="34" charset="0"/>
              </a:rPr>
              <a:t> file to be used (default available in </a:t>
            </a:r>
            <a:r>
              <a:rPr lang="en-US" sz="1200" noProof="0" dirty="0" err="1">
                <a:solidFill>
                  <a:schemeClr val="bg1"/>
                </a:solidFill>
                <a:latin typeface="Source Sans Pro" panose="020B0503030403020204" pitchFamily="34" charset="0"/>
                <a:ea typeface="Source Sans Pro" panose="020B0503030403020204" pitchFamily="34" charset="0"/>
              </a:rPr>
              <a:t>MCUboot</a:t>
            </a:r>
            <a:r>
              <a:rPr lang="en-US" sz="1200" noProof="0" dirty="0">
                <a:solidFill>
                  <a:schemeClr val="bg1"/>
                </a:solidFill>
                <a:latin typeface="Source Sans Pro" panose="020B0503030403020204" pitchFamily="34" charset="0"/>
                <a:ea typeface="Source Sans Pro" panose="020B0503030403020204" pitchFamily="34" charset="0"/>
              </a:rPr>
              <a:t>), </a:t>
            </a:r>
            <a:r>
              <a:rPr lang="en-US" sz="1200" b="1" noProof="0" dirty="0">
                <a:solidFill>
                  <a:schemeClr val="bg1"/>
                </a:solidFill>
                <a:latin typeface="Source Sans Pro" panose="020B0503030403020204" pitchFamily="34" charset="0"/>
                <a:ea typeface="Source Sans Pro" panose="020B0503030403020204" pitchFamily="34" charset="0"/>
              </a:rPr>
              <a:t>UPDATE STRATEGY </a:t>
            </a:r>
            <a:r>
              <a:rPr lang="en-US" sz="1200" noProof="0" dirty="0">
                <a:solidFill>
                  <a:schemeClr val="bg1"/>
                </a:solidFill>
                <a:latin typeface="Source Sans Pro" panose="020B0503030403020204" pitchFamily="34" charset="0"/>
                <a:ea typeface="Source Sans Pro" panose="020B0503030403020204" pitchFamily="34" charset="0"/>
              </a:rPr>
              <a:t>scratch/swap, support for </a:t>
            </a:r>
            <a:r>
              <a:rPr lang="en-US" sz="1200" b="1" noProof="0" dirty="0">
                <a:solidFill>
                  <a:schemeClr val="bg1"/>
                </a:solidFill>
                <a:latin typeface="Source Sans Pro" panose="020B0503030403020204" pitchFamily="34" charset="0"/>
                <a:ea typeface="Source Sans Pro" panose="020B0503030403020204" pitchFamily="34" charset="0"/>
              </a:rPr>
              <a:t>SERIAL OR USB DFU</a:t>
            </a:r>
            <a:r>
              <a:rPr lang="en-US" sz="1200" noProof="0" dirty="0">
                <a:solidFill>
                  <a:schemeClr val="bg1"/>
                </a:solidFill>
                <a:latin typeface="Source Sans Pro" panose="020B0503030403020204" pitchFamily="34" charset="0"/>
                <a:ea typeface="Source Sans Pro" panose="020B0503030403020204" pitchFamily="34" charset="0"/>
              </a:rPr>
              <a:t>, disable firmware </a:t>
            </a:r>
            <a:r>
              <a:rPr lang="en-US" sz="1200" b="1" noProof="0" dirty="0">
                <a:solidFill>
                  <a:schemeClr val="bg1"/>
                </a:solidFill>
                <a:latin typeface="Source Sans Pro" panose="020B0503030403020204" pitchFamily="34" charset="0"/>
                <a:ea typeface="Source Sans Pro" panose="020B0503030403020204" pitchFamily="34" charset="0"/>
              </a:rPr>
              <a:t>DOWNGRADE</a:t>
            </a:r>
            <a:r>
              <a:rPr lang="en-US" sz="1200" noProof="0" dirty="0">
                <a:solidFill>
                  <a:schemeClr val="bg1"/>
                </a:solidFill>
                <a:latin typeface="Source Sans Pro" panose="020B0503030403020204" pitchFamily="34" charset="0"/>
                <a:ea typeface="Source Sans Pro" panose="020B0503030403020204" pitchFamily="34" charset="0"/>
              </a:rPr>
              <a:t>, etc.</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It’s almost ready to be used!</a:t>
            </a:r>
            <a:r>
              <a:rPr lang="en-US" sz="1200" noProof="0" dirty="0">
                <a:solidFill>
                  <a:schemeClr val="bg1"/>
                </a:solidFill>
                <a:latin typeface="Source Sans Pro" panose="020B0503030403020204" pitchFamily="34" charset="0"/>
                <a:ea typeface="Source Sans Pro" panose="020B0503030403020204" pitchFamily="34" charset="0"/>
              </a:rPr>
              <a:t> Just build it, you will get your applications properly configured and signed, and the bootloader binary to flash on the target.</a:t>
            </a:r>
          </a:p>
          <a:p>
            <a:pPr>
              <a:lnSpc>
                <a:spcPct val="150000"/>
              </a:lnSpc>
              <a:buNone/>
            </a:pPr>
            <a:endParaRPr lang="en-US" sz="1200" b="1" noProof="0" dirty="0">
              <a:solidFill>
                <a:schemeClr val="bg1"/>
              </a:solidFill>
              <a:latin typeface="Source Sans Pro" panose="020B0503030403020204" pitchFamily="34" charset="0"/>
              <a:ea typeface="Source Sans Pro" panose="020B0503030403020204" pitchFamily="34" charset="0"/>
            </a:endParaRPr>
          </a:p>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Communications:</a:t>
            </a:r>
            <a:r>
              <a:rPr lang="en-US" sz="1200" noProof="0" dirty="0">
                <a:solidFill>
                  <a:schemeClr val="bg1"/>
                </a:solidFill>
                <a:latin typeface="Source Sans Pro" panose="020B0503030403020204" pitchFamily="34" charset="0"/>
                <a:ea typeface="Source Sans Pro" panose="020B0503030403020204" pitchFamily="34" charset="0"/>
              </a:rPr>
              <a:t> integration of mbedTLS as a standard solution to create secure sockets:</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Register security assets:</a:t>
            </a:r>
            <a:r>
              <a:rPr lang="en-US" sz="1200" noProof="0" dirty="0">
                <a:solidFill>
                  <a:schemeClr val="bg1"/>
                </a:solidFill>
                <a:latin typeface="Source Sans Pro" panose="020B0503030403020204" pitchFamily="34" charset="0"/>
                <a:ea typeface="Source Sans Pro" panose="020B0503030403020204" pitchFamily="34" charset="0"/>
              </a:rPr>
              <a:t> certificates, private keys, pre-shared keys (PSK) with their IDs</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Configure socket:</a:t>
            </a:r>
            <a:r>
              <a:rPr lang="en-US" sz="1200" noProof="0" dirty="0">
                <a:solidFill>
                  <a:schemeClr val="bg1"/>
                </a:solidFill>
                <a:latin typeface="Source Sans Pro" panose="020B0503030403020204" pitchFamily="34" charset="0"/>
                <a:ea typeface="Source Sans Pro" panose="020B0503030403020204" pitchFamily="34" charset="0"/>
              </a:rPr>
              <a:t> select protocol and set socket option to use security assets.</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It’s almost ready to be used!</a:t>
            </a:r>
            <a:r>
              <a:rPr lang="en-US" sz="1200" noProof="0" dirty="0">
                <a:solidFill>
                  <a:schemeClr val="bg1"/>
                </a:solidFill>
                <a:latin typeface="Source Sans Pro" panose="020B0503030403020204" pitchFamily="34" charset="0"/>
                <a:ea typeface="Source Sans Pro" panose="020B0503030403020204" pitchFamily="34" charset="0"/>
              </a:rPr>
              <a:t> Converting non-secure to secure sockets is really </a:t>
            </a:r>
            <a:r>
              <a:rPr lang="en-US" sz="1200" b="1" noProof="0" dirty="0">
                <a:solidFill>
                  <a:schemeClr val="bg1"/>
                </a:solidFill>
                <a:latin typeface="Source Sans Pro" panose="020B0503030403020204" pitchFamily="34" charset="0"/>
                <a:ea typeface="Source Sans Pro" panose="020B0503030403020204" pitchFamily="34" charset="0"/>
              </a:rPr>
              <a:t>SIMPLIFIED</a:t>
            </a:r>
            <a:r>
              <a:rPr lang="en-US" sz="1200" noProof="0" dirty="0">
                <a:solidFill>
                  <a:schemeClr val="bg1"/>
                </a:solidFill>
                <a:latin typeface="Source Sans Pro" panose="020B0503030403020204" pitchFamily="34" charset="0"/>
                <a:ea typeface="Source Sans Pro" panose="020B0503030403020204" pitchFamily="34" charset="0"/>
              </a:rPr>
              <a:t>. You may want then to tweak the TLS options (Kconfig).</a:t>
            </a:r>
          </a:p>
          <a:p>
            <a:pPr lvl="1">
              <a:lnSpc>
                <a:spcPct val="150000"/>
              </a:lnSpc>
              <a:buBlip>
                <a:blip r:embed="rId3"/>
              </a:buBlip>
            </a:pPr>
            <a:endParaRPr lang="en-US" sz="1200" b="1" noProof="0" dirty="0">
              <a:solidFill>
                <a:schemeClr val="bg1"/>
              </a:solidFill>
              <a:latin typeface="Source Sans Pro" panose="020B0503030403020204" pitchFamily="34" charset="0"/>
              <a:ea typeface="Source Sans Pro" panose="020B0503030403020204" pitchFamily="34" charset="0"/>
            </a:endParaRPr>
          </a:p>
          <a:p>
            <a:pPr lvl="0">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Kernel feature:</a:t>
            </a:r>
            <a:r>
              <a:rPr lang="en-US" sz="1200" noProof="0" dirty="0">
                <a:solidFill>
                  <a:schemeClr val="bg1"/>
                </a:solidFill>
                <a:latin typeface="Source Sans Pro" panose="020B0503030403020204" pitchFamily="34" charset="0"/>
                <a:ea typeface="Source Sans Pro" panose="020B0503030403020204" pitchFamily="34" charset="0"/>
              </a:rPr>
              <a:t> Zephyr provides:</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User mode: </a:t>
            </a:r>
            <a:r>
              <a:rPr lang="en-US" sz="1200" noProof="0" dirty="0">
                <a:solidFill>
                  <a:schemeClr val="bg1"/>
                </a:solidFill>
                <a:latin typeface="Source Sans Pro" panose="020B0503030403020204" pitchFamily="34" charset="0"/>
                <a:ea typeface="Source Sans Pro" panose="020B0503030403020204" pitchFamily="34" charset="0"/>
              </a:rPr>
              <a:t>to configure privileges of the threads</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Memory protection mechanism:</a:t>
            </a:r>
            <a:r>
              <a:rPr lang="en-US" sz="1200" noProof="0" dirty="0">
                <a:solidFill>
                  <a:schemeClr val="bg1"/>
                </a:solidFill>
                <a:latin typeface="Source Sans Pro" panose="020B0503030403020204" pitchFamily="34" charset="0"/>
                <a:ea typeface="Source Sans Pro" panose="020B0503030403020204" pitchFamily="34" charset="0"/>
              </a:rPr>
              <a:t> permitting to setup different regions and domains with specific attributes</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Stack protection</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a:t>
            </a:r>
          </a:p>
          <a:p>
            <a:pPr lvl="1">
              <a:lnSpc>
                <a:spcPct val="150000"/>
              </a:lnSpc>
              <a:buBlip>
                <a:blip r:embed="rId3"/>
              </a:buBlip>
            </a:pPr>
            <a:endParaRPr lang="en-US" sz="1200" noProof="0" dirty="0">
              <a:solidFill>
                <a:schemeClr val="bg1"/>
              </a:solidFill>
              <a:latin typeface="Source Sans Pro" panose="020B0503030403020204" pitchFamily="34" charset="0"/>
              <a:ea typeface="Source Sans Pro" panose="020B0503030403020204" pitchFamily="34" charset="0"/>
            </a:endParaRPr>
          </a:p>
          <a:p>
            <a:pPr lvl="0">
              <a:lnSpc>
                <a:spcPct val="150000"/>
              </a:lnSpc>
              <a:buBlip>
                <a:blip r:embed="rId3"/>
              </a:buBlip>
            </a:pPr>
            <a:r>
              <a:rPr lang="en-US" sz="1200" noProof="0" dirty="0">
                <a:solidFill>
                  <a:schemeClr val="bg1"/>
                </a:solidFill>
                <a:latin typeface="Source Sans Pro" panose="020B0503030403020204" pitchFamily="34" charset="0"/>
                <a:ea typeface="Source Sans Pro" panose="020B0503030403020204" pitchFamily="34" charset="0"/>
              </a:rPr>
              <a:t>Zephyr also provides an integration of TrustedFirmware-M, with simplified configuration based on Kconfig and device tree, and samples.</a:t>
            </a:r>
          </a:p>
        </p:txBody>
      </p:sp>
      <p:sp>
        <p:nvSpPr>
          <p:cNvPr id="4" name="Espace réservé du numéro de diapositive 3">
            <a:extLst>
              <a:ext uri="{FF2B5EF4-FFF2-40B4-BE49-F238E27FC236}">
                <a16:creationId xmlns:a16="http://schemas.microsoft.com/office/drawing/2014/main" id="{7FFA6678-2E9A-A912-7CEE-458444859E98}"/>
              </a:ext>
            </a:extLst>
          </p:cNvPr>
          <p:cNvSpPr>
            <a:spLocks noGrp="1"/>
          </p:cNvSpPr>
          <p:nvPr>
            <p:ph type="sldNum" sz="quarter" idx="5"/>
          </p:nvPr>
        </p:nvSpPr>
        <p:spPr/>
        <p:txBody>
          <a:bodyPr/>
          <a:lstStyle/>
          <a:p>
            <a:fld id="{2177E6F2-8A1B-4D99-B411-2D7F51FB9278}" type="slidenum">
              <a:rPr lang="fr-FR" smtClean="0"/>
              <a:t>10</a:t>
            </a:fld>
            <a:endParaRPr lang="fr-FR" dirty="0"/>
          </a:p>
        </p:txBody>
      </p:sp>
    </p:spTree>
    <p:extLst>
      <p:ext uri="{BB962C8B-B14F-4D97-AF65-F5344CB8AC3E}">
        <p14:creationId xmlns:p14="http://schemas.microsoft.com/office/powerpoint/2010/main" val="1041736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14A6-734D-5F17-5F5B-E46DCBA4E5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9738C8-012F-A33A-EE88-D01F0721CF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F849158-5AD5-130B-44E5-D2B6FF608EAF}"/>
              </a:ext>
            </a:extLst>
          </p:cNvPr>
          <p:cNvSpPr>
            <a:spLocks noGrp="1"/>
          </p:cNvSpPr>
          <p:nvPr>
            <p:ph type="body" idx="1"/>
          </p:nvPr>
        </p:nvSpPr>
        <p:spPr/>
        <p:txBody>
          <a:bodyPr/>
          <a:lstStyle/>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Zephyr:</a:t>
            </a:r>
            <a:r>
              <a:rPr lang="en-US" sz="1200" noProof="0" dirty="0">
                <a:solidFill>
                  <a:schemeClr val="bg1"/>
                </a:solidFill>
                <a:latin typeface="Source Sans Pro" panose="020B0503030403020204" pitchFamily="34" charset="0"/>
                <a:ea typeface="Source Sans Pro" panose="020B0503030403020204" pitchFamily="34" charset="0"/>
              </a:rPr>
              <a:t> has vulnerability tracking.</a:t>
            </a:r>
            <a:endParaRPr lang="en-US" sz="1200" noProof="0" dirty="0">
              <a:solidFill>
                <a:srgbClr val="00355F"/>
              </a:solidFill>
              <a:latin typeface="Source Sans Pro" panose="020B0503030403020204" pitchFamily="34" charset="0"/>
              <a:ea typeface="Source Sans Pro" panose="020B0503030403020204" pitchFamily="34" charset="0"/>
            </a:endParaRPr>
          </a:p>
          <a:p>
            <a:pPr lvl="1">
              <a:lnSpc>
                <a:spcPct val="150000"/>
              </a:lnSpc>
              <a:buBlip>
                <a:blip r:embed="rId3"/>
              </a:buBlip>
            </a:pPr>
            <a:r>
              <a:rPr lang="en-US" sz="1200" noProof="0" dirty="0">
                <a:solidFill>
                  <a:schemeClr val="bg1"/>
                </a:solidFill>
                <a:latin typeface="Source Sans Pro" panose="020B0503030403020204" pitchFamily="34" charset="0"/>
                <a:ea typeface="Source Sans Pro" panose="020B0503030403020204" pitchFamily="34" charset="0"/>
              </a:rPr>
              <a:t>Email to report them</a:t>
            </a:r>
          </a:p>
          <a:p>
            <a:pPr lvl="1">
              <a:lnSpc>
                <a:spcPct val="150000"/>
              </a:lnSpc>
              <a:buBlip>
                <a:blip r:embed="rId3"/>
              </a:buBlip>
            </a:pPr>
            <a:r>
              <a:rPr lang="en-US" sz="1200" noProof="0" dirty="0">
                <a:solidFill>
                  <a:schemeClr val="bg1"/>
                </a:solidFill>
                <a:latin typeface="Source Sans Pro" panose="020B0503030403020204" pitchFamily="34" charset="0"/>
                <a:ea typeface="Source Sans Pro" panose="020B0503030403020204" pitchFamily="34" charset="0"/>
              </a:rPr>
              <a:t>Early access to the new vulnerabilities when they are reported.</a:t>
            </a:r>
          </a:p>
          <a:p>
            <a:pPr lvl="1">
              <a:lnSpc>
                <a:spcPct val="150000"/>
              </a:lnSpc>
              <a:buBlip>
                <a:blip r:embed="rId3"/>
              </a:buBlip>
            </a:pPr>
            <a:r>
              <a:rPr lang="en-US" sz="1200" noProof="0" dirty="0">
                <a:solidFill>
                  <a:schemeClr val="bg1"/>
                </a:solidFill>
                <a:latin typeface="Source Sans Pro" panose="020B0503030403020204" pitchFamily="34" charset="0"/>
                <a:ea typeface="Source Sans Pro" panose="020B0503030403020204" pitchFamily="34" charset="0"/>
              </a:rPr>
              <a:t>Fixes.</a:t>
            </a:r>
          </a:p>
          <a:p>
            <a:pPr lvl="0">
              <a:lnSpc>
                <a:spcPct val="150000"/>
              </a:lnSpc>
              <a:buBlip>
                <a:blip r:embed="rId3"/>
              </a:buBlip>
            </a:pPr>
            <a:endParaRPr lang="en-US" sz="1200" noProof="0" dirty="0">
              <a:solidFill>
                <a:schemeClr val="bg1"/>
              </a:solidFill>
              <a:latin typeface="Source Sans Pro" panose="020B0503030403020204" pitchFamily="34" charset="0"/>
              <a:ea typeface="Source Sans Pro" panose="020B0503030403020204" pitchFamily="34" charset="0"/>
            </a:endParaRPr>
          </a:p>
          <a:p>
            <a:pPr>
              <a:lnSpc>
                <a:spcPct val="150000"/>
              </a:lnSpc>
              <a:buBlip>
                <a:blip r:embed="rId3"/>
              </a:buBlip>
            </a:pPr>
            <a:r>
              <a:rPr lang="en-US" sz="1200" noProof="0" dirty="0">
                <a:solidFill>
                  <a:schemeClr val="bg1"/>
                </a:solidFill>
                <a:latin typeface="Source Sans Pro" panose="020B0503030403020204" pitchFamily="34" charset="0"/>
                <a:ea typeface="Source Sans Pro" panose="020B0503030403020204" pitchFamily="34" charset="0"/>
              </a:rPr>
              <a:t>The key element to track vulnerabilities is </a:t>
            </a:r>
            <a:r>
              <a:rPr lang="en-US" sz="1200" b="1" noProof="0" dirty="0">
                <a:solidFill>
                  <a:schemeClr val="bg1"/>
                </a:solidFill>
                <a:latin typeface="Source Sans Pro" panose="020B0503030403020204" pitchFamily="34" charset="0"/>
                <a:ea typeface="Source Sans Pro" panose="020B0503030403020204" pitchFamily="34" charset="0"/>
              </a:rPr>
              <a:t>Software Bill Of Material (SBOM)</a:t>
            </a:r>
            <a:r>
              <a:rPr lang="en-US" sz="1200" noProof="0" dirty="0">
                <a:solidFill>
                  <a:schemeClr val="bg1"/>
                </a:solidFill>
                <a:latin typeface="Source Sans Pro" panose="020B0503030403020204" pitchFamily="34" charset="0"/>
                <a:ea typeface="Source Sans Pro" panose="020B0503030403020204" pitchFamily="34" charset="0"/>
              </a:rPr>
              <a:t>.</a:t>
            </a:r>
          </a:p>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Zephyr:</a:t>
            </a:r>
            <a:r>
              <a:rPr lang="en-US" sz="1200" noProof="0" dirty="0">
                <a:solidFill>
                  <a:schemeClr val="bg1"/>
                </a:solidFill>
                <a:latin typeface="Source Sans Pro" panose="020B0503030403020204" pitchFamily="34" charset="0"/>
                <a:ea typeface="Source Sans Pro" panose="020B0503030403020204" pitchFamily="34" charset="0"/>
              </a:rPr>
              <a:t> provides a specific </a:t>
            </a:r>
            <a:r>
              <a:rPr lang="en-US" sz="1200" b="1" noProof="0" dirty="0">
                <a:solidFill>
                  <a:schemeClr val="bg1"/>
                </a:solidFill>
                <a:latin typeface="Source Sans Pro" panose="020B0503030403020204" pitchFamily="34" charset="0"/>
                <a:ea typeface="Source Sans Pro" panose="020B0503030403020204" pitchFamily="34" charset="0"/>
              </a:rPr>
              <a:t>west command </a:t>
            </a:r>
            <a:r>
              <a:rPr lang="en-US" sz="1200" noProof="0" dirty="0">
                <a:solidFill>
                  <a:schemeClr val="bg1"/>
                </a:solidFill>
                <a:latin typeface="Source Sans Pro" panose="020B0503030403020204" pitchFamily="34" charset="0"/>
                <a:ea typeface="Source Sans Pro" panose="020B0503030403020204" pitchFamily="34" charset="0"/>
              </a:rPr>
              <a:t>to produce SBOM reports after the build (</a:t>
            </a:r>
            <a:r>
              <a:rPr lang="en-US" sz="1200" b="1" noProof="0" dirty="0">
                <a:solidFill>
                  <a:schemeClr val="bg1"/>
                </a:solidFill>
                <a:latin typeface="Source Sans Pro" panose="020B0503030403020204" pitchFamily="34" charset="0"/>
                <a:ea typeface="Source Sans Pro" panose="020B0503030403020204" pitchFamily="34" charset="0"/>
              </a:rPr>
              <a:t>SPDX</a:t>
            </a:r>
            <a:r>
              <a:rPr lang="en-US" sz="1200" noProof="0" dirty="0">
                <a:solidFill>
                  <a:schemeClr val="bg1"/>
                </a:solidFill>
                <a:latin typeface="Source Sans Pro" panose="020B0503030403020204" pitchFamily="34" charset="0"/>
                <a:ea typeface="Source Sans Pro" panose="020B0503030403020204" pitchFamily="34" charset="0"/>
              </a:rPr>
              <a:t> format, a standard that is compatible with several </a:t>
            </a:r>
            <a:r>
              <a:rPr lang="en-US" sz="1200" b="1" noProof="0" dirty="0">
                <a:solidFill>
                  <a:schemeClr val="bg1"/>
                </a:solidFill>
                <a:latin typeface="Source Sans Pro" panose="020B0503030403020204" pitchFamily="34" charset="0"/>
                <a:ea typeface="Source Sans Pro" panose="020B0503030403020204" pitchFamily="34" charset="0"/>
              </a:rPr>
              <a:t>VULNERABILITY MANAGEMENT TOOLS</a:t>
            </a:r>
            <a:r>
              <a:rPr lang="en-US" sz="1200" noProof="0" dirty="0">
                <a:solidFill>
                  <a:schemeClr val="bg1"/>
                </a:solidFill>
                <a:latin typeface="Source Sans Pro" panose="020B0503030403020204" pitchFamily="34" charset="0"/>
                <a:ea typeface="Source Sans Pro" panose="020B0503030403020204" pitchFamily="34" charset="0"/>
              </a:rPr>
              <a:t>).</a:t>
            </a:r>
            <a:endParaRPr lang="fr-FR" dirty="0">
              <a:latin typeface="Source Sans Pro" panose="020B0503030403020204" pitchFamily="34" charset="0"/>
              <a:ea typeface="Source Sans Pro" panose="020B0503030403020204" pitchFamily="34" charset="0"/>
            </a:endParaRPr>
          </a:p>
          <a:p>
            <a:pPr lvl="0">
              <a:lnSpc>
                <a:spcPct val="150000"/>
              </a:lnSpc>
              <a:buBlip>
                <a:blip r:embed="rId3"/>
              </a:buBlip>
            </a:pPr>
            <a:endParaRPr lang="en-US" sz="1200" noProof="0" dirty="0">
              <a:solidFill>
                <a:schemeClr val="bg1"/>
              </a:solidFill>
              <a:latin typeface="Source Sans Pro" panose="020B0503030403020204" pitchFamily="34" charset="0"/>
              <a:ea typeface="Source Sans Pro" panose="020B0503030403020204" pitchFamily="34" charset="0"/>
            </a:endParaRPr>
          </a:p>
        </p:txBody>
      </p:sp>
      <p:sp>
        <p:nvSpPr>
          <p:cNvPr id="4" name="Espace réservé du numéro de diapositive 3">
            <a:extLst>
              <a:ext uri="{FF2B5EF4-FFF2-40B4-BE49-F238E27FC236}">
                <a16:creationId xmlns:a16="http://schemas.microsoft.com/office/drawing/2014/main" id="{DB35EAB9-2983-B966-4DAB-D6CC24FEDAAF}"/>
              </a:ext>
            </a:extLst>
          </p:cNvPr>
          <p:cNvSpPr>
            <a:spLocks noGrp="1"/>
          </p:cNvSpPr>
          <p:nvPr>
            <p:ph type="sldNum" sz="quarter" idx="5"/>
          </p:nvPr>
        </p:nvSpPr>
        <p:spPr/>
        <p:txBody>
          <a:bodyPr/>
          <a:lstStyle/>
          <a:p>
            <a:fld id="{2177E6F2-8A1B-4D99-B411-2D7F51FB9278}" type="slidenum">
              <a:rPr lang="fr-FR" smtClean="0"/>
              <a:t>11</a:t>
            </a:fld>
            <a:endParaRPr lang="fr-FR" dirty="0"/>
          </a:p>
        </p:txBody>
      </p:sp>
    </p:spTree>
    <p:extLst>
      <p:ext uri="{BB962C8B-B14F-4D97-AF65-F5344CB8AC3E}">
        <p14:creationId xmlns:p14="http://schemas.microsoft.com/office/powerpoint/2010/main" val="276902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5882B-E5F3-0B5C-211E-FEEBB3D80F1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BEB7A2-4A1A-00B5-1EFB-0AEB876FE5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2E6531-268C-7256-733F-2979CCF76B23}"/>
              </a:ext>
            </a:extLst>
          </p:cNvPr>
          <p:cNvSpPr>
            <a:spLocks noGrp="1"/>
          </p:cNvSpPr>
          <p:nvPr>
            <p:ph type="body" idx="1"/>
          </p:nvPr>
        </p:nvSpPr>
        <p:spPr/>
        <p:txBody>
          <a:bodyPr/>
          <a:lstStyle/>
          <a:p>
            <a:pPr>
              <a:lnSpc>
                <a:spcPct val="150000"/>
              </a:lnSpc>
              <a:buBlip>
                <a:blip r:embed="rId3"/>
              </a:buBlip>
            </a:pPr>
            <a:r>
              <a:rPr lang="en-US" sz="1200" noProof="0" dirty="0">
                <a:solidFill>
                  <a:schemeClr val="bg1"/>
                </a:solidFill>
                <a:latin typeface="Source Sans Pro" panose="020B0503030403020204" pitchFamily="34" charset="0"/>
                <a:ea typeface="Source Sans Pro" panose="020B0503030403020204" pitchFamily="34" charset="0"/>
              </a:rPr>
              <a:t>Zephyr: cares of </a:t>
            </a:r>
            <a:r>
              <a:rPr lang="en-US" sz="1200" b="1" noProof="0" dirty="0">
                <a:solidFill>
                  <a:schemeClr val="bg1"/>
                </a:solidFill>
                <a:latin typeface="Source Sans Pro" panose="020B0503030403020204" pitchFamily="34" charset="0"/>
                <a:ea typeface="Source Sans Pro" panose="020B0503030403020204" pitchFamily="34" charset="0"/>
              </a:rPr>
              <a:t>security standards</a:t>
            </a:r>
          </a:p>
          <a:p>
            <a:pPr lvl="1">
              <a:lnSpc>
                <a:spcPct val="150000"/>
              </a:lnSpc>
              <a:buBlip>
                <a:blip r:embed="rId3"/>
              </a:buBlip>
            </a:pPr>
            <a:r>
              <a:rPr lang="en-US" sz="1200" noProof="0" dirty="0">
                <a:solidFill>
                  <a:schemeClr val="bg1"/>
                </a:solidFill>
                <a:latin typeface="Source Sans Pro" panose="020B0503030403020204" pitchFamily="34" charset="0"/>
                <a:ea typeface="Source Sans Pro" panose="020B0503030403020204" pitchFamily="34" charset="0"/>
              </a:rPr>
              <a:t>This allow makers to create secure products</a:t>
            </a:r>
          </a:p>
          <a:p>
            <a:pPr lvl="1">
              <a:lnSpc>
                <a:spcPct val="150000"/>
              </a:lnSpc>
              <a:buBlip>
                <a:blip r:embed="rId3"/>
              </a:buBlip>
            </a:pPr>
            <a:r>
              <a:rPr lang="en-US" sz="1200" dirty="0">
                <a:solidFill>
                  <a:srgbClr val="00355F"/>
                </a:solidFill>
                <a:latin typeface="Source Sans Pro"/>
                <a:ea typeface="Source Sans Pro"/>
              </a:rPr>
              <a:t>Particularly, </a:t>
            </a:r>
            <a:r>
              <a:rPr lang="en-US" sz="1200" b="1" dirty="0">
                <a:solidFill>
                  <a:srgbClr val="00355F"/>
                </a:solidFill>
                <a:latin typeface="Source Sans Pro"/>
                <a:ea typeface="Source Sans Pro"/>
              </a:rPr>
              <a:t>PSA Certification helps to streamline the process of ACHIEVING CERTIFICATION AT A DEVICE LEVEL.</a:t>
            </a:r>
          </a:p>
          <a:p>
            <a:pPr lvl="1">
              <a:lnSpc>
                <a:spcPct val="150000"/>
              </a:lnSpc>
              <a:buBlip>
                <a:blip r:embed="rId3"/>
              </a:buBlip>
            </a:pPr>
            <a:endParaRPr lang="en-US" sz="1200" b="1" dirty="0">
              <a:solidFill>
                <a:srgbClr val="00355F"/>
              </a:solidFill>
              <a:latin typeface="Source Sans Pro"/>
              <a:ea typeface="Source Sans Pro"/>
            </a:endParaRPr>
          </a:p>
          <a:p>
            <a:pPr lvl="0">
              <a:lnSpc>
                <a:spcPct val="150000"/>
              </a:lnSpc>
              <a:buBlip>
                <a:blip r:embed="rId3"/>
              </a:buBlip>
            </a:pPr>
            <a:r>
              <a:rPr lang="en-US" sz="1200" b="0" dirty="0">
                <a:solidFill>
                  <a:srgbClr val="00355F"/>
                </a:solidFill>
                <a:latin typeface="Source Sans Pro"/>
                <a:ea typeface="Source Sans Pro"/>
              </a:rPr>
              <a:t>Zephyr also provides </a:t>
            </a:r>
            <a:r>
              <a:rPr lang="en-US" sz="1200" b="1" dirty="0">
                <a:solidFill>
                  <a:srgbClr val="00355F"/>
                </a:solidFill>
                <a:latin typeface="Source Sans Pro"/>
                <a:ea typeface="Source Sans Pro"/>
              </a:rPr>
              <a:t>Long-Term support</a:t>
            </a:r>
            <a:r>
              <a:rPr lang="en-US" sz="1200" b="0" dirty="0">
                <a:solidFill>
                  <a:srgbClr val="00355F"/>
                </a:solidFill>
                <a:latin typeface="Source Sans Pro"/>
                <a:ea typeface="Source Sans Pro"/>
              </a:rPr>
              <a:t>:</a:t>
            </a:r>
          </a:p>
          <a:p>
            <a:pPr lvl="1">
              <a:lnSpc>
                <a:spcPct val="150000"/>
              </a:lnSpc>
              <a:buBlip>
                <a:blip r:embed="rId3"/>
              </a:buBlip>
            </a:pPr>
            <a:r>
              <a:rPr lang="en-US" sz="1200" b="0" dirty="0">
                <a:solidFill>
                  <a:srgbClr val="00355F"/>
                </a:solidFill>
                <a:latin typeface="Source Sans Pro"/>
                <a:ea typeface="Source Sans Pro"/>
              </a:rPr>
              <a:t>A new LTS every 2 years, supporting during 5 years</a:t>
            </a:r>
          </a:p>
          <a:p>
            <a:pPr lvl="1">
              <a:lnSpc>
                <a:spcPct val="150000"/>
              </a:lnSpc>
              <a:buBlip>
                <a:blip r:embed="rId3"/>
              </a:buBlip>
            </a:pPr>
            <a:r>
              <a:rPr lang="en-US" sz="1200" b="0" dirty="0">
                <a:solidFill>
                  <a:srgbClr val="00355F"/>
                </a:solidFill>
                <a:latin typeface="Source Sans Pro"/>
                <a:ea typeface="Source Sans Pro"/>
              </a:rPr>
              <a:t>Security patches backported to the LTS branches</a:t>
            </a:r>
          </a:p>
        </p:txBody>
      </p:sp>
      <p:sp>
        <p:nvSpPr>
          <p:cNvPr id="4" name="Espace réservé du numéro de diapositive 3">
            <a:extLst>
              <a:ext uri="{FF2B5EF4-FFF2-40B4-BE49-F238E27FC236}">
                <a16:creationId xmlns:a16="http://schemas.microsoft.com/office/drawing/2014/main" id="{2B7C305C-FAB1-152B-DB22-9B2C4FD2FD8A}"/>
              </a:ext>
            </a:extLst>
          </p:cNvPr>
          <p:cNvSpPr>
            <a:spLocks noGrp="1"/>
          </p:cNvSpPr>
          <p:nvPr>
            <p:ph type="sldNum" sz="quarter" idx="5"/>
          </p:nvPr>
        </p:nvSpPr>
        <p:spPr/>
        <p:txBody>
          <a:bodyPr/>
          <a:lstStyle/>
          <a:p>
            <a:fld id="{2177E6F2-8A1B-4D99-B411-2D7F51FB9278}" type="slidenum">
              <a:rPr lang="fr-FR" smtClean="0"/>
              <a:t>12</a:t>
            </a:fld>
            <a:endParaRPr lang="fr-FR" dirty="0"/>
          </a:p>
        </p:txBody>
      </p:sp>
    </p:spTree>
    <p:extLst>
      <p:ext uri="{BB962C8B-B14F-4D97-AF65-F5344CB8AC3E}">
        <p14:creationId xmlns:p14="http://schemas.microsoft.com/office/powerpoint/2010/main" val="3707269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DB02-18CA-CCEC-F72F-954D8037065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011EEBE-CE63-3970-A074-53AEF416D7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BE542A-C6BD-F519-364E-5802AB83B468}"/>
              </a:ext>
            </a:extLst>
          </p:cNvPr>
          <p:cNvSpPr>
            <a:spLocks noGrp="1"/>
          </p:cNvSpPr>
          <p:nvPr>
            <p:ph type="body" idx="1"/>
          </p:nvPr>
        </p:nvSpPr>
        <p:spPr/>
        <p:txBody>
          <a:bodyPr/>
          <a:lstStyle/>
          <a:p>
            <a:pPr marL="0" indent="0" algn="l">
              <a:lnSpc>
                <a:spcPct val="150000"/>
              </a:lnSpc>
              <a:buNone/>
            </a:pPr>
            <a:r>
              <a:rPr lang="en-US" sz="1200" noProof="0" dirty="0">
                <a:solidFill>
                  <a:srgbClr val="00365F"/>
                </a:solidFill>
                <a:latin typeface="Source Sans Pro" panose="020B0503030403020204" pitchFamily="34" charset="0"/>
                <a:ea typeface="Source Sans Pro" panose="020B0503030403020204" pitchFamily="34" charset="0"/>
              </a:rPr>
              <a:t>At Witekio we are convinced </a:t>
            </a:r>
            <a:r>
              <a:rPr lang="en-US" sz="1200" b="1" noProof="0" dirty="0">
                <a:solidFill>
                  <a:srgbClr val="00365F"/>
                </a:solidFill>
                <a:latin typeface="Source Sans Pro" panose="020B0503030403020204" pitchFamily="34" charset="0"/>
                <a:ea typeface="Source Sans Pro" panose="020B0503030403020204" pitchFamily="34" charset="0"/>
              </a:rPr>
              <a:t>ZEPHYR IS PRODUCTION READY SOLUTION</a:t>
            </a:r>
            <a:r>
              <a:rPr lang="en-US" sz="1200" noProof="0" dirty="0">
                <a:solidFill>
                  <a:srgbClr val="00365F"/>
                </a:solidFill>
                <a:latin typeface="Source Sans Pro" panose="020B0503030403020204" pitchFamily="34" charset="0"/>
                <a:ea typeface="Source Sans Pro" panose="020B0503030403020204" pitchFamily="34" charset="0"/>
              </a:rPr>
              <a:t>, not only because it provides a </a:t>
            </a:r>
            <a:r>
              <a:rPr lang="en-US" sz="1200" b="1" noProof="0" dirty="0">
                <a:solidFill>
                  <a:srgbClr val="00365F"/>
                </a:solidFill>
                <a:latin typeface="Source Sans Pro" panose="020B0503030403020204" pitchFamily="34" charset="0"/>
                <a:ea typeface="Source Sans Pro" panose="020B0503030403020204" pitchFamily="34" charset="0"/>
              </a:rPr>
              <a:t>large ecosystem</a:t>
            </a:r>
            <a:r>
              <a:rPr lang="en-US" sz="1200" noProof="0" dirty="0">
                <a:solidFill>
                  <a:srgbClr val="00365F"/>
                </a:solidFill>
                <a:latin typeface="Source Sans Pro" panose="020B0503030403020204" pitchFamily="34" charset="0"/>
                <a:ea typeface="Source Sans Pro" panose="020B0503030403020204" pitchFamily="34" charset="0"/>
              </a:rPr>
              <a:t> with a ton of features, drivers, etc., </a:t>
            </a:r>
            <a:r>
              <a:rPr lang="en-US" sz="1200" b="1" noProof="0" dirty="0">
                <a:solidFill>
                  <a:srgbClr val="00365F"/>
                </a:solidFill>
                <a:latin typeface="Source Sans Pro" panose="020B0503030403020204" pitchFamily="34" charset="0"/>
                <a:ea typeface="Source Sans Pro" panose="020B0503030403020204" pitchFamily="34" charset="0"/>
              </a:rPr>
              <a:t>modular </a:t>
            </a:r>
            <a:r>
              <a:rPr lang="en-US" sz="1200" noProof="0" dirty="0">
                <a:solidFill>
                  <a:srgbClr val="00365F"/>
                </a:solidFill>
                <a:latin typeface="Source Sans Pro" panose="020B0503030403020204" pitchFamily="34" charset="0"/>
                <a:ea typeface="Source Sans Pro" panose="020B0503030403020204" pitchFamily="34" charset="0"/>
              </a:rPr>
              <a:t>and </a:t>
            </a:r>
            <a:r>
              <a:rPr lang="en-US" sz="1200" b="1" noProof="0" dirty="0">
                <a:solidFill>
                  <a:srgbClr val="00365F"/>
                </a:solidFill>
                <a:latin typeface="Source Sans Pro" panose="020B0503030403020204" pitchFamily="34" charset="0"/>
                <a:ea typeface="Source Sans Pro" panose="020B0503030403020204" pitchFamily="34" charset="0"/>
              </a:rPr>
              <a:t>robust architecture</a:t>
            </a:r>
            <a:r>
              <a:rPr lang="en-US" sz="1200" noProof="0" dirty="0">
                <a:solidFill>
                  <a:srgbClr val="00365F"/>
                </a:solidFill>
                <a:latin typeface="Source Sans Pro" panose="020B0503030403020204" pitchFamily="34" charset="0"/>
                <a:ea typeface="Source Sans Pro" panose="020B0503030403020204" pitchFamily="34" charset="0"/>
              </a:rPr>
              <a:t>, and </a:t>
            </a:r>
            <a:r>
              <a:rPr lang="en-US" sz="1200" b="1" noProof="0" dirty="0">
                <a:solidFill>
                  <a:srgbClr val="00365F"/>
                </a:solidFill>
                <a:latin typeface="Source Sans Pro" panose="020B0503030403020204" pitchFamily="34" charset="0"/>
                <a:ea typeface="Source Sans Pro" panose="020B0503030403020204" pitchFamily="34" charset="0"/>
              </a:rPr>
              <a:t>documentation</a:t>
            </a:r>
            <a:r>
              <a:rPr lang="en-US" sz="1200" noProof="0" dirty="0">
                <a:solidFill>
                  <a:srgbClr val="00365F"/>
                </a:solidFill>
                <a:latin typeface="Source Sans Pro" panose="020B0503030403020204" pitchFamily="34" charset="0"/>
                <a:ea typeface="Source Sans Pro" panose="020B0503030403020204" pitchFamily="34" charset="0"/>
              </a:rPr>
              <a:t>. But also, thanks to the </a:t>
            </a:r>
            <a:r>
              <a:rPr lang="en-US" sz="1200" b="1" noProof="0" dirty="0">
                <a:solidFill>
                  <a:srgbClr val="00365F"/>
                </a:solidFill>
                <a:latin typeface="Source Sans Pro" panose="020B0503030403020204" pitchFamily="34" charset="0"/>
                <a:ea typeface="Source Sans Pro" panose="020B0503030403020204" pitchFamily="34" charset="0"/>
              </a:rPr>
              <a:t>INTEGRATION OF SECURITY TOOLS</a:t>
            </a:r>
            <a:r>
              <a:rPr lang="en-US" sz="1200" noProof="0" dirty="0">
                <a:solidFill>
                  <a:srgbClr val="00365F"/>
                </a:solidFill>
                <a:latin typeface="Source Sans Pro" panose="020B0503030403020204" pitchFamily="34" charset="0"/>
                <a:ea typeface="Source Sans Pro" panose="020B0503030403020204" pitchFamily="34" charset="0"/>
              </a:rPr>
              <a:t>. This allows to reduce the complexity and vulnerability of the systems being developed. </a:t>
            </a:r>
            <a:r>
              <a:rPr lang="en-US" sz="1200" b="1" noProof="0" dirty="0">
                <a:solidFill>
                  <a:srgbClr val="00365F"/>
                </a:solidFill>
                <a:latin typeface="Source Sans Pro" panose="020B0503030403020204" pitchFamily="34" charset="0"/>
                <a:ea typeface="Source Sans Pro" panose="020B0503030403020204" pitchFamily="34" charset="0"/>
              </a:rPr>
              <a:t>MAKERS CAN FOCUS ON THEIR MARKET AND SPECIFIC EXPERTISE</a:t>
            </a:r>
            <a:r>
              <a:rPr lang="en-US" sz="1200" noProof="0" dirty="0">
                <a:solidFill>
                  <a:srgbClr val="00365F"/>
                </a:solidFill>
                <a:latin typeface="Source Sans Pro" panose="020B0503030403020204" pitchFamily="34" charset="0"/>
                <a:ea typeface="Source Sans Pro" panose="020B0503030403020204" pitchFamily="34" charset="0"/>
              </a:rPr>
              <a:t>, instead of losing some time on the integration of such features.</a:t>
            </a:r>
          </a:p>
          <a:p>
            <a:pPr marL="0" indent="0" algn="l">
              <a:lnSpc>
                <a:spcPct val="150000"/>
              </a:lnSpc>
              <a:buNone/>
            </a:pPr>
            <a:endParaRPr lang="en-US" sz="1200" noProof="0" dirty="0">
              <a:solidFill>
                <a:srgbClr val="00365F"/>
              </a:solidFill>
              <a:latin typeface="Source Sans Pro" panose="020B0503030403020204" pitchFamily="34" charset="0"/>
              <a:ea typeface="Source Sans Pro" panose="020B0503030403020204" pitchFamily="34" charset="0"/>
            </a:endParaRPr>
          </a:p>
          <a:p>
            <a:pPr marL="0" indent="0" algn="l">
              <a:lnSpc>
                <a:spcPct val="150000"/>
              </a:lnSpc>
              <a:buNone/>
            </a:pPr>
            <a:r>
              <a:rPr lang="en-US" sz="1200" noProof="0" dirty="0">
                <a:solidFill>
                  <a:srgbClr val="00365F"/>
                </a:solidFill>
                <a:latin typeface="Source Sans Pro" panose="020B0503030403020204" pitchFamily="34" charset="0"/>
                <a:ea typeface="Source Sans Pro" panose="020B0503030403020204" pitchFamily="34" charset="0"/>
              </a:rPr>
              <a:t>There are pros and cons. As for all the RTOS, it increases complexity and debugging, particularly when dealing with real-time response, opposed to bare-metal solution. However, compared to the main competitors, such as FreeRTOS and ThreadX, Zephyr tackle the main challenges developers always face and help to build better product, faster.</a:t>
            </a:r>
          </a:p>
        </p:txBody>
      </p:sp>
      <p:sp>
        <p:nvSpPr>
          <p:cNvPr id="4" name="Espace réservé du numéro de diapositive 3">
            <a:extLst>
              <a:ext uri="{FF2B5EF4-FFF2-40B4-BE49-F238E27FC236}">
                <a16:creationId xmlns:a16="http://schemas.microsoft.com/office/drawing/2014/main" id="{0982CB89-3F8E-92EF-AB30-3282CB472B7B}"/>
              </a:ext>
            </a:extLst>
          </p:cNvPr>
          <p:cNvSpPr>
            <a:spLocks noGrp="1"/>
          </p:cNvSpPr>
          <p:nvPr>
            <p:ph type="sldNum" sz="quarter" idx="5"/>
          </p:nvPr>
        </p:nvSpPr>
        <p:spPr/>
        <p:txBody>
          <a:bodyPr/>
          <a:lstStyle/>
          <a:p>
            <a:fld id="{2177E6F2-8A1B-4D99-B411-2D7F51FB9278}" type="slidenum">
              <a:rPr lang="fr-FR" smtClean="0"/>
              <a:t>13</a:t>
            </a:fld>
            <a:endParaRPr lang="fr-FR" dirty="0"/>
          </a:p>
        </p:txBody>
      </p:sp>
    </p:spTree>
    <p:extLst>
      <p:ext uri="{BB962C8B-B14F-4D97-AF65-F5344CB8AC3E}">
        <p14:creationId xmlns:p14="http://schemas.microsoft.com/office/powerpoint/2010/main" val="2670356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60FD-80DE-E132-5D1C-3CF4603655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FD1DAE-8AF4-33F3-C480-642217B1F96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7DB1429-CBDA-D1A7-64B0-F2E254D5493E}"/>
              </a:ext>
            </a:extLst>
          </p:cNvPr>
          <p:cNvSpPr>
            <a:spLocks noGrp="1"/>
          </p:cNvSpPr>
          <p:nvPr>
            <p:ph type="body" idx="1"/>
          </p:nvPr>
        </p:nvSpPr>
        <p:spPr/>
        <p:txBody>
          <a:bodyPr/>
          <a:lstStyle/>
          <a:p>
            <a:pPr>
              <a:lnSpc>
                <a:spcPct val="150000"/>
              </a:lnSpc>
              <a:buNone/>
            </a:pPr>
            <a:endParaRPr lang="en-US" sz="1200" b="1" dirty="0">
              <a:solidFill>
                <a:srgbClr val="00355F"/>
              </a:solidFill>
              <a:latin typeface="Source Sans Pro"/>
              <a:ea typeface="Source Sans Pro"/>
            </a:endParaRPr>
          </a:p>
        </p:txBody>
      </p:sp>
      <p:sp>
        <p:nvSpPr>
          <p:cNvPr id="4" name="Espace réservé du numéro de diapositive 3">
            <a:extLst>
              <a:ext uri="{FF2B5EF4-FFF2-40B4-BE49-F238E27FC236}">
                <a16:creationId xmlns:a16="http://schemas.microsoft.com/office/drawing/2014/main" id="{D109DDCA-6697-8B8A-D4AD-6FD828EDAAF8}"/>
              </a:ext>
            </a:extLst>
          </p:cNvPr>
          <p:cNvSpPr>
            <a:spLocks noGrp="1"/>
          </p:cNvSpPr>
          <p:nvPr>
            <p:ph type="sldNum" sz="quarter" idx="5"/>
          </p:nvPr>
        </p:nvSpPr>
        <p:spPr/>
        <p:txBody>
          <a:bodyPr/>
          <a:lstStyle/>
          <a:p>
            <a:fld id="{2177E6F2-8A1B-4D99-B411-2D7F51FB9278}" type="slidenum">
              <a:rPr lang="fr-FR" smtClean="0"/>
              <a:t>14</a:t>
            </a:fld>
            <a:endParaRPr lang="fr-FR" dirty="0"/>
          </a:p>
        </p:txBody>
      </p:sp>
    </p:spTree>
    <p:extLst>
      <p:ext uri="{BB962C8B-B14F-4D97-AF65-F5344CB8AC3E}">
        <p14:creationId xmlns:p14="http://schemas.microsoft.com/office/powerpoint/2010/main" val="2420374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0FD1F-AEA8-3D18-015F-01291395520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D08F2B-2AD0-0ED4-19F7-009A1EFAFE1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C45A41-0EB4-F378-1DE1-FD93F15AE6E8}"/>
              </a:ext>
            </a:extLst>
          </p:cNvPr>
          <p:cNvSpPr>
            <a:spLocks noGrp="1"/>
          </p:cNvSpPr>
          <p:nvPr>
            <p:ph type="body" idx="1"/>
          </p:nvPr>
        </p:nvSpPr>
        <p:spPr/>
        <p:txBody>
          <a:bodyPr/>
          <a:lstStyle/>
          <a:p>
            <a:pPr marL="0" indent="0" algn="l">
              <a:lnSpc>
                <a:spcPct val="150000"/>
              </a:lnSpc>
              <a:buNone/>
            </a:pPr>
            <a:endParaRPr lang="en-US" sz="1200" noProof="0" dirty="0">
              <a:solidFill>
                <a:srgbClr val="00365F"/>
              </a:solidFill>
              <a:latin typeface="Source Sans Pro" panose="020B0503030403020204" pitchFamily="34" charset="0"/>
              <a:ea typeface="Source Sans Pro" panose="020B0503030403020204" pitchFamily="34" charset="0"/>
            </a:endParaRPr>
          </a:p>
        </p:txBody>
      </p:sp>
      <p:sp>
        <p:nvSpPr>
          <p:cNvPr id="4" name="Espace réservé du numéro de diapositive 3">
            <a:extLst>
              <a:ext uri="{FF2B5EF4-FFF2-40B4-BE49-F238E27FC236}">
                <a16:creationId xmlns:a16="http://schemas.microsoft.com/office/drawing/2014/main" id="{DBE490AB-F460-E925-8A2F-930B8AE0FD2F}"/>
              </a:ext>
            </a:extLst>
          </p:cNvPr>
          <p:cNvSpPr>
            <a:spLocks noGrp="1"/>
          </p:cNvSpPr>
          <p:nvPr>
            <p:ph type="sldNum" sz="quarter" idx="5"/>
          </p:nvPr>
        </p:nvSpPr>
        <p:spPr/>
        <p:txBody>
          <a:bodyPr/>
          <a:lstStyle/>
          <a:p>
            <a:fld id="{2177E6F2-8A1B-4D99-B411-2D7F51FB9278}" type="slidenum">
              <a:rPr lang="fr-FR" smtClean="0"/>
              <a:t>15</a:t>
            </a:fld>
            <a:endParaRPr lang="fr-FR" dirty="0"/>
          </a:p>
        </p:txBody>
      </p:sp>
    </p:spTree>
    <p:extLst>
      <p:ext uri="{BB962C8B-B14F-4D97-AF65-F5344CB8AC3E}">
        <p14:creationId xmlns:p14="http://schemas.microsoft.com/office/powerpoint/2010/main" val="370720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FDFC2-5251-49C8-AD67-29805B0F9C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B54C7E-E658-0CAE-48FB-70926A9C81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9FC0757-BADD-C42F-198D-F60A85C6CABF}"/>
              </a:ext>
            </a:extLst>
          </p:cNvPr>
          <p:cNvSpPr>
            <a:spLocks noGrp="1"/>
          </p:cNvSpPr>
          <p:nvPr>
            <p:ph type="body" idx="1"/>
          </p:nvPr>
        </p:nvSpPr>
        <p:spPr/>
        <p:txBody>
          <a:bodyPr/>
          <a:lstStyle/>
          <a:p>
            <a:pPr>
              <a:lnSpc>
                <a:spcPct val="150000"/>
              </a:lnSpc>
              <a:buNone/>
            </a:pPr>
            <a:endParaRPr lang="en-US" sz="1200" b="1" dirty="0">
              <a:solidFill>
                <a:srgbClr val="00355F"/>
              </a:solidFill>
              <a:latin typeface="Source Sans Pro"/>
              <a:ea typeface="Source Sans Pro"/>
            </a:endParaRPr>
          </a:p>
        </p:txBody>
      </p:sp>
      <p:sp>
        <p:nvSpPr>
          <p:cNvPr id="4" name="Espace réservé du numéro de diapositive 3">
            <a:extLst>
              <a:ext uri="{FF2B5EF4-FFF2-40B4-BE49-F238E27FC236}">
                <a16:creationId xmlns:a16="http://schemas.microsoft.com/office/drawing/2014/main" id="{E419513D-64B6-143F-3B1F-05317F988F7F}"/>
              </a:ext>
            </a:extLst>
          </p:cNvPr>
          <p:cNvSpPr>
            <a:spLocks noGrp="1"/>
          </p:cNvSpPr>
          <p:nvPr>
            <p:ph type="sldNum" sz="quarter" idx="5"/>
          </p:nvPr>
        </p:nvSpPr>
        <p:spPr/>
        <p:txBody>
          <a:bodyPr/>
          <a:lstStyle/>
          <a:p>
            <a:fld id="{2177E6F2-8A1B-4D99-B411-2D7F51FB9278}" type="slidenum">
              <a:rPr lang="fr-FR" smtClean="0"/>
              <a:t>16</a:t>
            </a:fld>
            <a:endParaRPr lang="fr-FR" dirty="0"/>
          </a:p>
        </p:txBody>
      </p:sp>
    </p:spTree>
    <p:extLst>
      <p:ext uri="{BB962C8B-B14F-4D97-AF65-F5344CB8AC3E}">
        <p14:creationId xmlns:p14="http://schemas.microsoft.com/office/powerpoint/2010/main" val="2316594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B88E9-2740-FEC8-21C6-AF545C7356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1754F3-7E4E-8282-7F3E-25E8F849AB0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9E9DA6F-3177-F03C-C9B0-D2C50BCE7454}"/>
              </a:ext>
            </a:extLst>
          </p:cNvPr>
          <p:cNvSpPr>
            <a:spLocks noGrp="1"/>
          </p:cNvSpPr>
          <p:nvPr>
            <p:ph type="body" idx="1"/>
          </p:nvPr>
        </p:nvSpPr>
        <p:spPr/>
        <p:txBody>
          <a:bodyPr/>
          <a:lstStyle/>
          <a:p>
            <a:pPr>
              <a:lnSpc>
                <a:spcPct val="150000"/>
              </a:lnSpc>
              <a:buNone/>
            </a:pPr>
            <a:endParaRPr lang="en-US" sz="1200" b="1" dirty="0">
              <a:solidFill>
                <a:srgbClr val="00355F"/>
              </a:solidFill>
              <a:latin typeface="Source Sans Pro"/>
              <a:ea typeface="Source Sans Pro"/>
            </a:endParaRPr>
          </a:p>
        </p:txBody>
      </p:sp>
      <p:sp>
        <p:nvSpPr>
          <p:cNvPr id="4" name="Espace réservé du numéro de diapositive 3">
            <a:extLst>
              <a:ext uri="{FF2B5EF4-FFF2-40B4-BE49-F238E27FC236}">
                <a16:creationId xmlns:a16="http://schemas.microsoft.com/office/drawing/2014/main" id="{C75DE55A-DBCF-314A-ED9C-E3059BD9DDEB}"/>
              </a:ext>
            </a:extLst>
          </p:cNvPr>
          <p:cNvSpPr>
            <a:spLocks noGrp="1"/>
          </p:cNvSpPr>
          <p:nvPr>
            <p:ph type="sldNum" sz="quarter" idx="5"/>
          </p:nvPr>
        </p:nvSpPr>
        <p:spPr/>
        <p:txBody>
          <a:bodyPr/>
          <a:lstStyle/>
          <a:p>
            <a:fld id="{2177E6F2-8A1B-4D99-B411-2D7F51FB9278}" type="slidenum">
              <a:rPr lang="fr-FR" smtClean="0"/>
              <a:t>17</a:t>
            </a:fld>
            <a:endParaRPr lang="fr-FR" dirty="0"/>
          </a:p>
        </p:txBody>
      </p:sp>
    </p:spTree>
    <p:extLst>
      <p:ext uri="{BB962C8B-B14F-4D97-AF65-F5344CB8AC3E}">
        <p14:creationId xmlns:p14="http://schemas.microsoft.com/office/powerpoint/2010/main" val="1013478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43663-8343-D362-7770-15B19ACE801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BFEBF02-A645-A81A-DDF9-03E4FFA9FE6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2D44BB-B1A0-FB97-7E27-01C3C91DCC05}"/>
              </a:ext>
            </a:extLst>
          </p:cNvPr>
          <p:cNvSpPr>
            <a:spLocks noGrp="1"/>
          </p:cNvSpPr>
          <p:nvPr>
            <p:ph type="body" idx="1"/>
          </p:nvPr>
        </p:nvSpPr>
        <p:spPr/>
        <p:txBody>
          <a:bodyPr/>
          <a:lstStyle/>
          <a:p>
            <a:pPr>
              <a:lnSpc>
                <a:spcPct val="150000"/>
              </a:lnSpc>
              <a:buNone/>
            </a:pPr>
            <a:endParaRPr lang="en-US" sz="1200" b="1" dirty="0">
              <a:solidFill>
                <a:srgbClr val="00355F"/>
              </a:solidFill>
              <a:latin typeface="Source Sans Pro"/>
              <a:ea typeface="Source Sans Pro"/>
            </a:endParaRPr>
          </a:p>
        </p:txBody>
      </p:sp>
      <p:sp>
        <p:nvSpPr>
          <p:cNvPr id="4" name="Espace réservé du numéro de diapositive 3">
            <a:extLst>
              <a:ext uri="{FF2B5EF4-FFF2-40B4-BE49-F238E27FC236}">
                <a16:creationId xmlns:a16="http://schemas.microsoft.com/office/drawing/2014/main" id="{2A9EB4D8-C101-B949-0D4A-3E9DA4CDEE2E}"/>
              </a:ext>
            </a:extLst>
          </p:cNvPr>
          <p:cNvSpPr>
            <a:spLocks noGrp="1"/>
          </p:cNvSpPr>
          <p:nvPr>
            <p:ph type="sldNum" sz="quarter" idx="5"/>
          </p:nvPr>
        </p:nvSpPr>
        <p:spPr/>
        <p:txBody>
          <a:bodyPr/>
          <a:lstStyle/>
          <a:p>
            <a:fld id="{2177E6F2-8A1B-4D99-B411-2D7F51FB9278}" type="slidenum">
              <a:rPr lang="fr-FR" smtClean="0"/>
              <a:t>18</a:t>
            </a:fld>
            <a:endParaRPr lang="fr-FR" dirty="0"/>
          </a:p>
        </p:txBody>
      </p:sp>
    </p:spTree>
    <p:extLst>
      <p:ext uri="{BB962C8B-B14F-4D97-AF65-F5344CB8AC3E}">
        <p14:creationId xmlns:p14="http://schemas.microsoft.com/office/powerpoint/2010/main" val="379220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6C07B-EB52-D9A6-7ECD-8A3A69E15C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0B24350-D29E-7094-5624-CBE6EFFEA17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5919ADE-57B2-DF46-08EB-91554C32B7F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A409E50-DE22-284E-FB2F-FD66FF1908BE}"/>
              </a:ext>
            </a:extLst>
          </p:cNvPr>
          <p:cNvSpPr>
            <a:spLocks noGrp="1"/>
          </p:cNvSpPr>
          <p:nvPr>
            <p:ph type="sldNum" sz="quarter" idx="5"/>
          </p:nvPr>
        </p:nvSpPr>
        <p:spPr/>
        <p:txBody>
          <a:bodyPr/>
          <a:lstStyle/>
          <a:p>
            <a:fld id="{2177E6F2-8A1B-4D99-B411-2D7F51FB9278}" type="slidenum">
              <a:rPr lang="fr-FR" smtClean="0"/>
              <a:t>2</a:t>
            </a:fld>
            <a:endParaRPr lang="fr-FR" dirty="0"/>
          </a:p>
        </p:txBody>
      </p:sp>
    </p:spTree>
    <p:extLst>
      <p:ext uri="{BB962C8B-B14F-4D97-AF65-F5344CB8AC3E}">
        <p14:creationId xmlns:p14="http://schemas.microsoft.com/office/powerpoint/2010/main" val="163889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20D2A-2E94-124E-4B25-7439CF9068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6E6BEE-EDEA-24A0-6ECC-DF92CD1EB4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C60A5DE-33D2-11CE-AD85-0F0374A793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Blip>
                <a:blip r:embed="rId3"/>
              </a:buBlip>
              <a:tabLst/>
              <a:defRPr/>
            </a:pPr>
            <a:r>
              <a:rPr lang="en-US" b="1" noProof="0" dirty="0">
                <a:latin typeface="Source Sans Pro" panose="020B0503030403020204" pitchFamily="34" charset="0"/>
                <a:ea typeface="Source Sans Pro" panose="020B0503030403020204" pitchFamily="34" charset="0"/>
              </a:rPr>
              <a:t>Problem:</a:t>
            </a:r>
            <a:r>
              <a:rPr lang="en-US" noProof="0" dirty="0">
                <a:latin typeface="Source Sans Pro" panose="020B0503030403020204" pitchFamily="34" charset="0"/>
                <a:ea typeface="Source Sans Pro" panose="020B0503030403020204" pitchFamily="34" charset="0"/>
              </a:rPr>
              <a:t> Plenty of </a:t>
            </a:r>
            <a:r>
              <a:rPr lang="en-US" b="1" noProof="0" dirty="0">
                <a:latin typeface="Source Sans Pro" panose="020B0503030403020204" pitchFamily="34" charset="0"/>
                <a:ea typeface="Source Sans Pro" panose="020B0503030403020204" pitchFamily="34" charset="0"/>
              </a:rPr>
              <a:t>challenges</a:t>
            </a:r>
            <a:r>
              <a:rPr lang="en-US" noProof="0" dirty="0">
                <a:latin typeface="Source Sans Pro" panose="020B0503030403020204" pitchFamily="34" charset="0"/>
                <a:ea typeface="Source Sans Pro" panose="020B0503030403020204" pitchFamily="34" charset="0"/>
              </a:rPr>
              <a:t> in a very </a:t>
            </a:r>
            <a:r>
              <a:rPr lang="en-US" b="1" noProof="0" dirty="0">
                <a:latin typeface="Source Sans Pro" panose="020B0503030403020204" pitchFamily="34" charset="0"/>
                <a:ea typeface="Source Sans Pro" panose="020B0503030403020204" pitchFamily="34" charset="0"/>
              </a:rPr>
              <a:t>constrained</a:t>
            </a:r>
            <a:r>
              <a:rPr lang="en-US" noProof="0" dirty="0">
                <a:latin typeface="Source Sans Pro" panose="020B0503030403020204" pitchFamily="34" charset="0"/>
                <a:ea typeface="Source Sans Pro" panose="020B0503030403020204" pitchFamily="34" charset="0"/>
              </a:rPr>
              <a:t> environment (real-time execution, small memories), solutions are historically proposed by each vendor and is </a:t>
            </a:r>
            <a:r>
              <a:rPr lang="en-US" b="1" noProof="0" dirty="0">
                <a:latin typeface="Source Sans Pro" panose="020B0503030403020204" pitchFamily="34" charset="0"/>
                <a:ea typeface="Source Sans Pro" panose="020B0503030403020204" pitchFamily="34" charset="0"/>
              </a:rPr>
              <a:t>fragmented</a:t>
            </a:r>
            <a:r>
              <a:rPr lang="en-US" noProof="0" dirty="0">
                <a:latin typeface="Source Sans Pro" panose="020B0503030403020204" pitchFamily="34" charset="0"/>
                <a:ea typeface="Source Sans Pro" panose="020B0503030403020204" pitchFamily="34" charset="0"/>
              </a:rPr>
              <a:t>. Reuse of some parts already developed is not straight forward and </a:t>
            </a:r>
            <a:r>
              <a:rPr lang="en-US" b="1" noProof="0" dirty="0">
                <a:latin typeface="Source Sans Pro" panose="020B0503030403020204" pitchFamily="34" charset="0"/>
                <a:ea typeface="Source Sans Pro" panose="020B0503030403020204" pitchFamily="34" charset="0"/>
              </a:rPr>
              <a:t>requires a lot of work to build proper development environment or create an SDK</a:t>
            </a:r>
            <a:r>
              <a:rPr lang="en-US" noProof="0" dirty="0">
                <a:latin typeface="Source Sans Pro" panose="020B0503030403020204" pitchFamily="34" charset="0"/>
                <a:ea typeface="Source Sans Pro" panose="020B0503030403020204" pitchFamily="34" charset="0"/>
              </a:rPr>
              <a:t>.</a:t>
            </a:r>
            <a:endParaRPr lang="en-US" b="1" noProof="0" dirty="0">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Blip>
                <a:blip r:embed="rId3"/>
              </a:buBlip>
              <a:tabLst/>
              <a:defRPr/>
            </a:pPr>
            <a:r>
              <a:rPr lang="en-US" b="1" noProof="0" dirty="0">
                <a:latin typeface="Source Sans Pro" panose="020B0503030403020204" pitchFamily="34" charset="0"/>
                <a:ea typeface="Source Sans Pro" panose="020B0503030403020204" pitchFamily="34" charset="0"/>
              </a:rPr>
              <a:t>Examples:</a:t>
            </a:r>
            <a:r>
              <a:rPr lang="en-US" noProof="0" dirty="0">
                <a:latin typeface="Source Sans Pro" panose="020B0503030403020204" pitchFamily="34" charset="0"/>
                <a:ea typeface="Source Sans Pro" panose="020B0503030403020204" pitchFamily="34" charset="0"/>
              </a:rPr>
              <a:t> Integrating an RTOS on a specific platform, assembling and configuring the different modules required to the application (drivers, file system, TLS…), integrating bootloader, etc. STMicroelectronics provides STM32CubeMX ecosystem, Espressif provides ESP-IDF framework, etc. So even swapping from a microcontroller to another require changing the development environment and ask developers to constantly adapt themselves.</a:t>
            </a:r>
          </a:p>
        </p:txBody>
      </p:sp>
      <p:sp>
        <p:nvSpPr>
          <p:cNvPr id="4" name="Espace réservé du numéro de diapositive 3">
            <a:extLst>
              <a:ext uri="{FF2B5EF4-FFF2-40B4-BE49-F238E27FC236}">
                <a16:creationId xmlns:a16="http://schemas.microsoft.com/office/drawing/2014/main" id="{86723993-4037-19F1-CE46-15F0AFEB4A5F}"/>
              </a:ext>
            </a:extLst>
          </p:cNvPr>
          <p:cNvSpPr>
            <a:spLocks noGrp="1"/>
          </p:cNvSpPr>
          <p:nvPr>
            <p:ph type="sldNum" sz="quarter" idx="5"/>
          </p:nvPr>
        </p:nvSpPr>
        <p:spPr/>
        <p:txBody>
          <a:bodyPr/>
          <a:lstStyle/>
          <a:p>
            <a:fld id="{2177E6F2-8A1B-4D99-B411-2D7F51FB9278}" type="slidenum">
              <a:rPr lang="fr-FR" smtClean="0"/>
              <a:t>3</a:t>
            </a:fld>
            <a:endParaRPr lang="fr-FR" dirty="0"/>
          </a:p>
        </p:txBody>
      </p:sp>
    </p:spTree>
    <p:extLst>
      <p:ext uri="{BB962C8B-B14F-4D97-AF65-F5344CB8AC3E}">
        <p14:creationId xmlns:p14="http://schemas.microsoft.com/office/powerpoint/2010/main" val="179137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Zephyr:</a:t>
            </a:r>
            <a:r>
              <a:rPr lang="en-US" sz="1200" noProof="0" dirty="0">
                <a:solidFill>
                  <a:schemeClr val="bg1"/>
                </a:solidFill>
                <a:latin typeface="Source Sans Pro" panose="020B0503030403020204" pitchFamily="34" charset="0"/>
                <a:ea typeface="Source Sans Pro" panose="020B0503030403020204" pitchFamily="34" charset="0"/>
              </a:rPr>
              <a:t> open-source RTOS ecosystem, hosted by Linux Foundation</a:t>
            </a:r>
            <a:r>
              <a:rPr lang="en-US" sz="1200" b="1" noProof="0" dirty="0">
                <a:solidFill>
                  <a:schemeClr val="bg1"/>
                </a:solidFill>
                <a:latin typeface="Source Sans Pro" panose="020B0503030403020204" pitchFamily="34" charset="0"/>
                <a:ea typeface="Source Sans Pro" panose="020B0503030403020204" pitchFamily="34" charset="0"/>
              </a:rPr>
              <a:t>, VERY VERY ACTIVE COMMUNITY </a:t>
            </a:r>
            <a:r>
              <a:rPr lang="en-US" sz="1200" noProof="0" dirty="0">
                <a:solidFill>
                  <a:schemeClr val="bg1"/>
                </a:solidFill>
                <a:latin typeface="Source Sans Pro" panose="020B0503030403020204" pitchFamily="34" charset="0"/>
                <a:ea typeface="Source Sans Pro" panose="020B0503030403020204" pitchFamily="34" charset="0"/>
              </a:rPr>
              <a:t>(individuals, organizations).</a:t>
            </a:r>
          </a:p>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Support many architectures: </a:t>
            </a:r>
            <a:r>
              <a:rPr lang="en-US" sz="1200" noProof="0" dirty="0">
                <a:solidFill>
                  <a:schemeClr val="bg1"/>
                </a:solidFill>
                <a:latin typeface="Source Sans Pro" panose="020B0503030403020204" pitchFamily="34" charset="0"/>
                <a:ea typeface="Source Sans Pro" panose="020B0503030403020204" pitchFamily="34" charset="0"/>
              </a:rPr>
              <a:t>particularly ARM, RISC, Xtensa, Intel x86…</a:t>
            </a:r>
          </a:p>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Configurable and modular: </a:t>
            </a:r>
            <a:r>
              <a:rPr lang="en-US" sz="1200" noProof="0" dirty="0">
                <a:solidFill>
                  <a:schemeClr val="bg1"/>
                </a:solidFill>
                <a:latin typeface="Source Sans Pro" panose="020B0503030403020204" pitchFamily="34" charset="0"/>
                <a:ea typeface="Source Sans Pro" panose="020B0503030403020204" pitchFamily="34" charset="0"/>
              </a:rPr>
              <a:t>inherit </a:t>
            </a:r>
            <a:r>
              <a:rPr lang="en-US" sz="1200" b="1" noProof="0" dirty="0">
                <a:solidFill>
                  <a:schemeClr val="bg1"/>
                </a:solidFill>
                <a:latin typeface="Source Sans Pro" panose="020B0503030403020204" pitchFamily="34" charset="0"/>
                <a:ea typeface="Source Sans Pro" panose="020B0503030403020204" pitchFamily="34" charset="0"/>
              </a:rPr>
              <a:t>Kconfig</a:t>
            </a:r>
            <a:r>
              <a:rPr lang="en-US" sz="1200" noProof="0" dirty="0">
                <a:solidFill>
                  <a:schemeClr val="bg1"/>
                </a:solidFill>
                <a:latin typeface="Source Sans Pro" panose="020B0503030403020204" pitchFamily="34" charset="0"/>
                <a:ea typeface="Source Sans Pro" panose="020B0503030403020204" pitchFamily="34" charset="0"/>
              </a:rPr>
              <a:t> and hardware abstraction model using a common API for each class of device, along with </a:t>
            </a:r>
            <a:r>
              <a:rPr lang="en-US" sz="1200" b="1" noProof="0" dirty="0">
                <a:solidFill>
                  <a:schemeClr val="bg1"/>
                </a:solidFill>
                <a:latin typeface="Source Sans Pro" panose="020B0503030403020204" pitchFamily="34" charset="0"/>
                <a:ea typeface="Source Sans Pro" panose="020B0503030403020204" pitchFamily="34" charset="0"/>
              </a:rPr>
              <a:t>devicetree</a:t>
            </a:r>
            <a:r>
              <a:rPr lang="en-US" sz="1200" noProof="0" dirty="0">
                <a:solidFill>
                  <a:schemeClr val="bg1"/>
                </a:solidFill>
                <a:latin typeface="Source Sans Pro" panose="020B0503030403020204" pitchFamily="34" charset="0"/>
                <a:ea typeface="Source Sans Pro" panose="020B0503030403020204" pitchFamily="34" charset="0"/>
              </a:rPr>
              <a:t> to select the underlying </a:t>
            </a:r>
            <a:r>
              <a:rPr lang="en-US" sz="1200" b="1" noProof="0" dirty="0">
                <a:solidFill>
                  <a:schemeClr val="bg1"/>
                </a:solidFill>
                <a:latin typeface="Source Sans Pro" panose="020B0503030403020204" pitchFamily="34" charset="0"/>
                <a:ea typeface="Source Sans Pro" panose="020B0503030403020204" pitchFamily="34" charset="0"/>
              </a:rPr>
              <a:t>driver</a:t>
            </a:r>
            <a:r>
              <a:rPr lang="en-US" sz="1200" noProof="0" dirty="0">
                <a:solidFill>
                  <a:schemeClr val="bg1"/>
                </a:solidFill>
                <a:latin typeface="Source Sans Pro" panose="020B0503030403020204" pitchFamily="34" charset="0"/>
                <a:ea typeface="Source Sans Pro" panose="020B0503030403020204" pitchFamily="34" charset="0"/>
              </a:rPr>
              <a:t> to use and configure the device means that application software can be </a:t>
            </a:r>
            <a:r>
              <a:rPr lang="en-US" sz="1200" b="1" noProof="0" dirty="0">
                <a:solidFill>
                  <a:schemeClr val="bg1"/>
                </a:solidFill>
                <a:latin typeface="Source Sans Pro" panose="020B0503030403020204" pitchFamily="34" charset="0"/>
                <a:ea typeface="Source Sans Pro" panose="020B0503030403020204" pitchFamily="34" charset="0"/>
              </a:rPr>
              <a:t>portable</a:t>
            </a:r>
            <a:r>
              <a:rPr lang="en-US" sz="1200" noProof="0" dirty="0">
                <a:solidFill>
                  <a:schemeClr val="bg1"/>
                </a:solidFill>
                <a:latin typeface="Source Sans Pro" panose="020B0503030403020204" pitchFamily="34" charset="0"/>
                <a:ea typeface="Source Sans Pro" panose="020B0503030403020204" pitchFamily="34" charset="0"/>
              </a:rPr>
              <a:t> across a variety of boards and even architectures </a:t>
            </a:r>
            <a:r>
              <a:rPr lang="en-US" sz="1200" b="1" noProof="0" dirty="0">
                <a:solidFill>
                  <a:schemeClr val="bg1"/>
                </a:solidFill>
                <a:latin typeface="Source Sans Pro" panose="020B0503030403020204" pitchFamily="34" charset="0"/>
                <a:ea typeface="Source Sans Pro" panose="020B0503030403020204" pitchFamily="34" charset="0"/>
              </a:rPr>
              <a:t>without code changes</a:t>
            </a:r>
            <a:r>
              <a:rPr lang="en-US" sz="1200" noProof="0" dirty="0">
                <a:solidFill>
                  <a:schemeClr val="bg1"/>
                </a:solidFill>
                <a:latin typeface="Source Sans Pro" panose="020B0503030403020204" pitchFamily="34" charset="0"/>
                <a:ea typeface="Source Sans Pro" panose="020B0503030403020204" pitchFamily="34" charset="0"/>
              </a:rPr>
              <a:t>.</a:t>
            </a:r>
          </a:p>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Drivers, subsystems:</a:t>
            </a:r>
            <a:r>
              <a:rPr lang="en-US" sz="1200" noProof="0" dirty="0">
                <a:solidFill>
                  <a:schemeClr val="bg1"/>
                </a:solidFill>
                <a:latin typeface="Source Sans Pro" panose="020B0503030403020204" pitchFamily="34" charset="0"/>
                <a:ea typeface="Source Sans Pro" panose="020B0503030403020204" pitchFamily="34" charset="0"/>
              </a:rPr>
              <a:t> huge range of subsystems and libraries are included in Zephyr and can be selected and configured using Kconfig. Examples: activating the shell in the console with CONFIG_SHELL. Integrating connectivity interfaces (Wi-Fi, …).</a:t>
            </a:r>
          </a:p>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Boards and samples: </a:t>
            </a:r>
            <a:r>
              <a:rPr lang="en-US" sz="1200" noProof="0" dirty="0">
                <a:solidFill>
                  <a:schemeClr val="bg1"/>
                </a:solidFill>
                <a:latin typeface="Source Sans Pro" panose="020B0503030403020204" pitchFamily="34" charset="0"/>
                <a:ea typeface="Source Sans Pro" panose="020B0503030403020204" pitchFamily="34" charset="0"/>
              </a:rPr>
              <a:t>more than </a:t>
            </a:r>
            <a:r>
              <a:rPr lang="en-US" sz="1200" b="1" noProof="0" dirty="0">
                <a:solidFill>
                  <a:schemeClr val="bg1"/>
                </a:solidFill>
                <a:latin typeface="Source Sans Pro" panose="020B0503030403020204" pitchFamily="34" charset="0"/>
                <a:ea typeface="Source Sans Pro" panose="020B0503030403020204" pitchFamily="34" charset="0"/>
              </a:rPr>
              <a:t>700 boards and shields</a:t>
            </a:r>
            <a:r>
              <a:rPr lang="en-US" sz="1200" noProof="0" dirty="0">
                <a:solidFill>
                  <a:schemeClr val="bg1"/>
                </a:solidFill>
                <a:latin typeface="Source Sans Pro" panose="020B0503030403020204" pitchFamily="34" charset="0"/>
                <a:ea typeface="Source Sans Pro" panose="020B0503030403020204" pitchFamily="34" charset="0"/>
              </a:rPr>
              <a:t>, samples for each functionality and subsystem to start quickly.</a:t>
            </a:r>
          </a:p>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License:</a:t>
            </a:r>
            <a:r>
              <a:rPr lang="en-US" sz="1200" noProof="0" dirty="0">
                <a:solidFill>
                  <a:schemeClr val="bg1"/>
                </a:solidFill>
                <a:latin typeface="Source Sans Pro" panose="020B0503030403020204" pitchFamily="34" charset="0"/>
                <a:ea typeface="Source Sans Pro" panose="020B0503030403020204" pitchFamily="34" charset="0"/>
              </a:rPr>
              <a:t> permissive, particularly for commercial products (Apache 2.0)</a:t>
            </a:r>
          </a:p>
          <a:p>
            <a:pPr>
              <a:lnSpc>
                <a:spcPct val="150000"/>
              </a:lnSpc>
              <a:buBlip>
                <a:blip r:embed="rId3"/>
              </a:buBlip>
            </a:pPr>
            <a:endParaRPr lang="en-US" sz="1200" noProof="0" dirty="0">
              <a:solidFill>
                <a:schemeClr val="bg1"/>
              </a:solidFill>
              <a:latin typeface="Source Sans Pro" panose="020B0503030403020204" pitchFamily="34" charset="0"/>
              <a:ea typeface="Source Sans Pro" panose="020B0503030403020204" pitchFamily="34" charset="0"/>
            </a:endParaRPr>
          </a:p>
          <a:p>
            <a:r>
              <a:rPr lang="en-US" noProof="0" dirty="0">
                <a:latin typeface="Source Sans Pro" panose="020B0503030403020204" pitchFamily="34" charset="0"/>
                <a:ea typeface="Source Sans Pro" panose="020B0503030403020204" pitchFamily="34" charset="0"/>
              </a:rPr>
              <a:t>Zephyr is not just an RTOS, it’s an </a:t>
            </a:r>
            <a:r>
              <a:rPr lang="en-US" b="1" noProof="0" dirty="0">
                <a:latin typeface="Source Sans Pro" panose="020B0503030403020204" pitchFamily="34" charset="0"/>
                <a:ea typeface="Source Sans Pro" panose="020B0503030403020204" pitchFamily="34" charset="0"/>
              </a:rPr>
              <a:t>ECOSYSTEM</a:t>
            </a:r>
            <a:r>
              <a:rPr lang="en-US" noProof="0" dirty="0">
                <a:latin typeface="Source Sans Pro" panose="020B0503030403020204" pitchFamily="34" charset="0"/>
                <a:ea typeface="Source Sans Pro" panose="020B0503030403020204" pitchFamily="34" charset="0"/>
              </a:rPr>
              <a:t>.</a:t>
            </a:r>
          </a:p>
          <a:p>
            <a:r>
              <a:rPr lang="en-US" noProof="0" dirty="0">
                <a:latin typeface="Source Sans Pro" panose="020B0503030403020204" pitchFamily="34" charset="0"/>
                <a:ea typeface="Source Sans Pro" panose="020B0503030403020204" pitchFamily="34" charset="0"/>
              </a:rPr>
              <a:t>At the opposite, two </a:t>
            </a:r>
            <a:r>
              <a:rPr lang="en-US" b="1" noProof="0" dirty="0">
                <a:latin typeface="Source Sans Pro" panose="020B0503030403020204" pitchFamily="34" charset="0"/>
                <a:ea typeface="Source Sans Pro" panose="020B0503030403020204" pitchFamily="34" charset="0"/>
              </a:rPr>
              <a:t>competitors</a:t>
            </a:r>
            <a:r>
              <a:rPr lang="en-US" noProof="0" dirty="0">
                <a:latin typeface="Source Sans Pro" panose="020B0503030403020204" pitchFamily="34" charset="0"/>
                <a:ea typeface="Source Sans Pro" panose="020B0503030403020204" pitchFamily="34" charset="0"/>
              </a:rPr>
              <a:t> such as FreeRTOS (very light) and ThreadX </a:t>
            </a:r>
            <a:r>
              <a:rPr lang="en-US" b="1" noProof="0" dirty="0">
                <a:latin typeface="Source Sans Pro" panose="020B0503030403020204" pitchFamily="34" charset="0"/>
                <a:ea typeface="Source Sans Pro" panose="020B0503030403020204" pitchFamily="34" charset="0"/>
              </a:rPr>
              <a:t>have not so rich environment</a:t>
            </a:r>
            <a:r>
              <a:rPr lang="en-US" noProof="0" dirty="0">
                <a:latin typeface="Source Sans Pro" panose="020B0503030403020204" pitchFamily="34" charset="0"/>
                <a:ea typeface="Source Sans Pro" panose="020B0503030403020204" pitchFamily="34" charset="0"/>
              </a:rPr>
              <a:t>.</a:t>
            </a:r>
            <a:endParaRPr lang="en-US" sz="1200" noProof="0" dirty="0">
              <a:solidFill>
                <a:schemeClr val="bg1"/>
              </a:solidFill>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5"/>
          </p:nvPr>
        </p:nvSpPr>
        <p:spPr/>
        <p:txBody>
          <a:bodyPr/>
          <a:lstStyle/>
          <a:p>
            <a:fld id="{2177E6F2-8A1B-4D99-B411-2D7F51FB9278}" type="slidenum">
              <a:rPr lang="fr-FR" smtClean="0"/>
              <a:t>4</a:t>
            </a:fld>
            <a:endParaRPr lang="fr-FR" dirty="0"/>
          </a:p>
        </p:txBody>
      </p:sp>
    </p:spTree>
    <p:extLst>
      <p:ext uri="{BB962C8B-B14F-4D97-AF65-F5344CB8AC3E}">
        <p14:creationId xmlns:p14="http://schemas.microsoft.com/office/powerpoint/2010/main" val="403412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B691F-4B07-9309-2008-2023B126B8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4E86D2-B5EC-DBEF-D19D-5E518827ED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F18D7D4-8D65-1EA1-2401-45E6A82335CC}"/>
              </a:ext>
            </a:extLst>
          </p:cNvPr>
          <p:cNvSpPr>
            <a:spLocks noGrp="1"/>
          </p:cNvSpPr>
          <p:nvPr>
            <p:ph type="body" idx="1"/>
          </p:nvPr>
        </p:nvSpPr>
        <p:spPr/>
        <p:txBody>
          <a:bodyPr/>
          <a:lstStyle/>
          <a:p>
            <a:pPr>
              <a:lnSpc>
                <a:spcPct val="150000"/>
              </a:lnSpc>
              <a:buBlip>
                <a:blip r:embed="rId3"/>
              </a:buBlip>
            </a:pPr>
            <a:r>
              <a:rPr lang="en-US" sz="1200" b="1" noProof="0" dirty="0">
                <a:solidFill>
                  <a:srgbClr val="FFD518"/>
                </a:solidFill>
                <a:latin typeface="Source Sans Pro" panose="020B0503030403020204" pitchFamily="34" charset="0"/>
                <a:ea typeface="Source Sans Pro" panose="020B0503030403020204" pitchFamily="34" charset="0"/>
              </a:rPr>
              <a:t>Challenge: </a:t>
            </a:r>
            <a:r>
              <a:rPr lang="en-US" sz="1200" b="0" noProof="0" dirty="0">
                <a:solidFill>
                  <a:srgbClr val="FFD518"/>
                </a:solidFill>
                <a:latin typeface="Source Sans Pro" panose="020B0503030403020204" pitchFamily="34" charset="0"/>
                <a:ea typeface="Source Sans Pro" panose="020B0503030403020204" pitchFamily="34" charset="0"/>
              </a:rPr>
              <a:t>simplify the hardware configuration.</a:t>
            </a:r>
            <a:endParaRPr lang="en-US" sz="1200" noProof="0" dirty="0">
              <a:solidFill>
                <a:srgbClr val="FFD518"/>
              </a:solidFill>
              <a:latin typeface="Source Sans Pro" panose="020B0503030403020204" pitchFamily="34" charset="0"/>
              <a:ea typeface="Source Sans Pro" panose="020B0503030403020204" pitchFamily="34" charset="0"/>
            </a:endParaRPr>
          </a:p>
          <a:p>
            <a:pPr>
              <a:lnSpc>
                <a:spcPct val="150000"/>
              </a:lnSpc>
              <a:buBlip>
                <a:blip r:embed="rId3"/>
              </a:buBlip>
            </a:pPr>
            <a:r>
              <a:rPr lang="en-US" sz="1200" b="1" noProof="0" dirty="0">
                <a:solidFill>
                  <a:srgbClr val="FFD518"/>
                </a:solidFill>
                <a:latin typeface="Source Sans Pro" panose="020B0503030403020204" pitchFamily="34" charset="0"/>
                <a:ea typeface="Source Sans Pro" panose="020B0503030403020204" pitchFamily="34" charset="0"/>
              </a:rPr>
              <a:t>Solution: </a:t>
            </a:r>
            <a:r>
              <a:rPr lang="en-US" sz="1200" b="0" noProof="0" dirty="0">
                <a:solidFill>
                  <a:srgbClr val="FFD518"/>
                </a:solidFill>
                <a:latin typeface="Source Sans Pro" panose="020B0503030403020204" pitchFamily="34" charset="0"/>
                <a:ea typeface="Source Sans Pro" panose="020B0503030403020204" pitchFamily="34" charset="0"/>
              </a:rPr>
              <a:t>Use standard tools already available instead of rewriting code for each new project.</a:t>
            </a:r>
          </a:p>
          <a:p>
            <a:pPr>
              <a:lnSpc>
                <a:spcPct val="150000"/>
              </a:lnSpc>
              <a:buBlip>
                <a:blip r:embed="rId3"/>
              </a:buBlip>
            </a:pPr>
            <a:r>
              <a:rPr lang="en-US" sz="1200" b="1" noProof="0" dirty="0">
                <a:solidFill>
                  <a:srgbClr val="FFD518"/>
                </a:solidFill>
                <a:latin typeface="Source Sans Pro" panose="020B0503030403020204" pitchFamily="34" charset="0"/>
                <a:ea typeface="Source Sans Pro" panose="020B0503030403020204" pitchFamily="34" charset="0"/>
              </a:rPr>
              <a:t>Zephyr: </a:t>
            </a:r>
            <a:r>
              <a:rPr lang="en-US" sz="1200" noProof="0" dirty="0">
                <a:solidFill>
                  <a:schemeClr val="bg1"/>
                </a:solidFill>
                <a:latin typeface="Source Sans Pro" panose="020B0503030403020204" pitchFamily="34" charset="0"/>
                <a:ea typeface="Source Sans Pro" panose="020B0503030403020204" pitchFamily="34" charset="0"/>
              </a:rPr>
              <a:t>propose to use (well known) Kconfig and Device Tree concept.</a:t>
            </a:r>
          </a:p>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What you have to do:</a:t>
            </a:r>
            <a:r>
              <a:rPr lang="en-US" sz="1200" noProof="0" dirty="0">
                <a:solidFill>
                  <a:schemeClr val="bg1"/>
                </a:solidFill>
                <a:latin typeface="Source Sans Pro" panose="020B0503030403020204" pitchFamily="34" charset="0"/>
                <a:ea typeface="Source Sans Pro" panose="020B0503030403020204" pitchFamily="34" charset="0"/>
              </a:rPr>
              <a:t> Describe and configure the hardware (very easy, will check for it soon).</a:t>
            </a:r>
          </a:p>
          <a:p>
            <a:pPr>
              <a:lnSpc>
                <a:spcPct val="150000"/>
              </a:lnSpc>
              <a:buBlip>
                <a:blip r:embed="rId3"/>
              </a:buBlip>
            </a:pPr>
            <a:endParaRPr lang="en-US" sz="1200" noProof="0" dirty="0">
              <a:solidFill>
                <a:schemeClr val="bg1"/>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noProof="0" dirty="0">
                <a:solidFill>
                  <a:schemeClr val="bg1"/>
                </a:solidFill>
                <a:latin typeface="Source Sans Pro" panose="020B0503030403020204" pitchFamily="34" charset="0"/>
                <a:ea typeface="Source Sans Pro" panose="020B0503030403020204" pitchFamily="34" charset="0"/>
              </a:rPr>
              <a:t>Kconfig and device tree come from Linux build system and greatly simplify hardware and kernel configuration.</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noProof="0" dirty="0">
              <a:solidFill>
                <a:schemeClr val="bg1"/>
              </a:solidFill>
              <a:latin typeface="Source Sans Pro" panose="020B0503030403020204" pitchFamily="34" charset="0"/>
              <a:ea typeface="Source Sans Pro" panose="020B0503030403020204" pitchFamily="34" charset="0"/>
            </a:endParaRPr>
          </a:p>
          <a:p>
            <a:pPr>
              <a:lnSpc>
                <a:spcPct val="150000"/>
              </a:lnSpc>
              <a:buNone/>
            </a:pPr>
            <a:r>
              <a:rPr lang="en-US" sz="1200" noProof="0" dirty="0">
                <a:solidFill>
                  <a:schemeClr val="bg1"/>
                </a:solidFill>
                <a:latin typeface="Source Sans Pro" panose="020B0503030403020204" pitchFamily="34" charset="0"/>
                <a:ea typeface="Source Sans Pro" panose="020B0503030403020204" pitchFamily="34" charset="0"/>
              </a:rPr>
              <a:t>Let’s check the details now!</a:t>
            </a:r>
          </a:p>
        </p:txBody>
      </p:sp>
      <p:sp>
        <p:nvSpPr>
          <p:cNvPr id="4" name="Espace réservé du numéro de diapositive 3">
            <a:extLst>
              <a:ext uri="{FF2B5EF4-FFF2-40B4-BE49-F238E27FC236}">
                <a16:creationId xmlns:a16="http://schemas.microsoft.com/office/drawing/2014/main" id="{897F8EC4-389A-E0BF-7B07-C3AC63AB9F8F}"/>
              </a:ext>
            </a:extLst>
          </p:cNvPr>
          <p:cNvSpPr>
            <a:spLocks noGrp="1"/>
          </p:cNvSpPr>
          <p:nvPr>
            <p:ph type="sldNum" sz="quarter" idx="5"/>
          </p:nvPr>
        </p:nvSpPr>
        <p:spPr/>
        <p:txBody>
          <a:bodyPr/>
          <a:lstStyle/>
          <a:p>
            <a:fld id="{2177E6F2-8A1B-4D99-B411-2D7F51FB9278}" type="slidenum">
              <a:rPr lang="fr-FR" smtClean="0"/>
              <a:t>5</a:t>
            </a:fld>
            <a:endParaRPr lang="fr-FR" dirty="0"/>
          </a:p>
        </p:txBody>
      </p:sp>
    </p:spTree>
    <p:extLst>
      <p:ext uri="{BB962C8B-B14F-4D97-AF65-F5344CB8AC3E}">
        <p14:creationId xmlns:p14="http://schemas.microsoft.com/office/powerpoint/2010/main" val="208607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D97E9-42EE-F489-7B32-B91B9A28ADB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EB00C5-2F05-4C58-F131-0EB1D49897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57D3FA-FB15-CC8A-B31F-07EDF75B9629}"/>
              </a:ext>
            </a:extLst>
          </p:cNvPr>
          <p:cNvSpPr>
            <a:spLocks noGrp="1"/>
          </p:cNvSpPr>
          <p:nvPr>
            <p:ph type="body" idx="1"/>
          </p:nvPr>
        </p:nvSpPr>
        <p:spPr/>
        <p:txBody>
          <a:bodyPr/>
          <a:lstStyle/>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Zephyr:</a:t>
            </a:r>
            <a:r>
              <a:rPr lang="en-US" sz="1200" noProof="0" dirty="0">
                <a:solidFill>
                  <a:schemeClr val="bg1"/>
                </a:solidFill>
                <a:latin typeface="Source Sans Pro" panose="020B0503030403020204" pitchFamily="34" charset="0"/>
                <a:ea typeface="Source Sans Pro" panose="020B0503030403020204" pitchFamily="34" charset="0"/>
              </a:rPr>
              <a:t> provides Kconfig tools from the Linux kernel to configure the target:</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Kernel feature:</a:t>
            </a:r>
            <a:r>
              <a:rPr lang="en-US" sz="1200" noProof="0" dirty="0">
                <a:solidFill>
                  <a:schemeClr val="bg1"/>
                </a:solidFill>
                <a:latin typeface="Source Sans Pro" panose="020B0503030403020204" pitchFamily="34" charset="0"/>
                <a:ea typeface="Source Sans Pro" panose="020B0503030403020204" pitchFamily="34" charset="0"/>
              </a:rPr>
              <a:t> scheduling options, services…</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Device drivers and peripherals</a:t>
            </a:r>
            <a:r>
              <a:rPr lang="en-US" sz="1200" noProof="0" dirty="0">
                <a:solidFill>
                  <a:schemeClr val="bg1"/>
                </a:solidFill>
                <a:latin typeface="Source Sans Pro" panose="020B0503030403020204" pitchFamily="34" charset="0"/>
                <a:ea typeface="Source Sans Pro" panose="020B0503030403020204" pitchFamily="34" charset="0"/>
              </a:rPr>
              <a:t>: including the wanted drivers and peripherals only if they are required</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Modules (external to Zephyr) and Subsystems</a:t>
            </a:r>
            <a:r>
              <a:rPr lang="en-US" sz="1200" noProof="0" dirty="0">
                <a:solidFill>
                  <a:schemeClr val="bg1"/>
                </a:solidFill>
                <a:latin typeface="Source Sans Pro" panose="020B0503030403020204" pitchFamily="34" charset="0"/>
                <a:ea typeface="Source Sans Pro" panose="020B0503030403020204" pitchFamily="34" charset="0"/>
              </a:rPr>
              <a:t>: Shell, Bluetooth, LoRaWAN, Modbus, Storage, </a:t>
            </a:r>
            <a:r>
              <a:rPr lang="en-GB" b="0" i="0" dirty="0">
                <a:solidFill>
                  <a:srgbClr val="1F1F1F"/>
                </a:solidFill>
                <a:effectLst/>
                <a:latin typeface="Source Sans Pro" panose="020B0503030403020204" pitchFamily="34" charset="0"/>
                <a:ea typeface="Source Sans Pro" panose="020B0503030403020204" pitchFamily="34" charset="0"/>
              </a:rPr>
              <a:t>TensorFlow</a:t>
            </a:r>
            <a:r>
              <a:rPr lang="en-US" sz="1200" noProof="0" dirty="0">
                <a:solidFill>
                  <a:schemeClr val="bg1"/>
                </a:solidFill>
                <a:latin typeface="Source Sans Pro" panose="020B0503030403020204" pitchFamily="34" charset="0"/>
                <a:ea typeface="Source Sans Pro" panose="020B0503030403020204" pitchFamily="34" charset="0"/>
              </a:rPr>
              <a:t>… But also customization for each of them: mbedTLS algorithm and cipher-suites, etc.</a:t>
            </a:r>
          </a:p>
          <a:p>
            <a:pPr lvl="0">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Management of dependencies:</a:t>
            </a:r>
            <a:r>
              <a:rPr lang="en-US" sz="1200" noProof="0" dirty="0">
                <a:solidFill>
                  <a:schemeClr val="bg1"/>
                </a:solidFill>
                <a:latin typeface="Source Sans Pro" panose="020B0503030403020204" pitchFamily="34" charset="0"/>
                <a:ea typeface="Source Sans Pro" panose="020B0503030403020204" pitchFamily="34" charset="0"/>
              </a:rPr>
              <a:t> Kconfig language describes dependencies of the options so if a driver/modules/susbsystem requires another one to be included, it is done automatically. Example: MODBUS, CANOPEN, LWM2M selects CRC. Kconfig language also permit to disable options that will not be supported, for example an option depending of a feature that the microcontroller doesn’t support.</a:t>
            </a:r>
          </a:p>
          <a:p>
            <a:pPr lvl="0">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Custom configuration entries:</a:t>
            </a:r>
            <a:r>
              <a:rPr lang="en-US" sz="1200" b="0" noProof="0" dirty="0">
                <a:solidFill>
                  <a:schemeClr val="bg1"/>
                </a:solidFill>
                <a:latin typeface="Source Sans Pro" panose="020B0503030403020204" pitchFamily="34" charset="0"/>
                <a:ea typeface="Source Sans Pro" panose="020B0503030403020204" pitchFamily="34" charset="0"/>
              </a:rPr>
              <a:t> application specific build options managed together with the RTOS options.</a:t>
            </a:r>
          </a:p>
          <a:p>
            <a:pPr lvl="0">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menuconfig interface:</a:t>
            </a:r>
            <a:r>
              <a:rPr lang="en-US" sz="1200" b="0" noProof="0" dirty="0">
                <a:solidFill>
                  <a:schemeClr val="bg1"/>
                </a:solidFill>
                <a:latin typeface="Source Sans Pro" panose="020B0503030403020204" pitchFamily="34" charset="0"/>
                <a:ea typeface="Source Sans Pro" panose="020B0503030403020204" pitchFamily="34" charset="0"/>
              </a:rPr>
              <a:t> to navigate and select the options.</a:t>
            </a:r>
          </a:p>
          <a:p>
            <a:pPr lvl="0">
              <a:lnSpc>
                <a:spcPct val="150000"/>
              </a:lnSpc>
              <a:buBlip>
                <a:blip r:embed="rId3"/>
              </a:buBlip>
            </a:pPr>
            <a:endParaRPr lang="en-US" sz="1200" b="0" noProof="0" dirty="0">
              <a:solidFill>
                <a:schemeClr val="bg1"/>
              </a:solidFill>
              <a:latin typeface="Source Sans Pro" panose="020B0503030403020204" pitchFamily="34" charset="0"/>
              <a:ea typeface="Source Sans Pro" panose="020B0503030403020204" pitchFamily="34" charset="0"/>
            </a:endParaRPr>
          </a:p>
          <a:p>
            <a:pPr lvl="0">
              <a:lnSpc>
                <a:spcPct val="150000"/>
              </a:lnSpc>
              <a:buNone/>
            </a:pPr>
            <a:r>
              <a:rPr lang="en-US" sz="1200" b="1" noProof="0" dirty="0">
                <a:solidFill>
                  <a:schemeClr val="bg1"/>
                </a:solidFill>
                <a:latin typeface="Source Sans Pro" panose="020B0503030403020204" pitchFamily="34" charset="0"/>
                <a:ea typeface="Source Sans Pro" panose="020B0503030403020204" pitchFamily="34" charset="0"/>
              </a:rPr>
              <a:t>Fine tunning permits to integrate exactly what we want and not more.</a:t>
            </a:r>
          </a:p>
          <a:p>
            <a:pPr lvl="0">
              <a:lnSpc>
                <a:spcPct val="150000"/>
              </a:lnSpc>
              <a:buNone/>
            </a:pPr>
            <a:endParaRPr lang="en-US" sz="1200" b="1" noProof="0" dirty="0">
              <a:solidFill>
                <a:schemeClr val="bg1"/>
              </a:solidFill>
              <a:latin typeface="Source Sans Pro" panose="020B0503030403020204" pitchFamily="34" charset="0"/>
              <a:ea typeface="Source Sans Pro" panose="020B0503030403020204" pitchFamily="34" charset="0"/>
            </a:endParaRPr>
          </a:p>
          <a:p>
            <a:pPr lvl="0">
              <a:lnSpc>
                <a:spcPct val="150000"/>
              </a:lnSpc>
              <a:buNone/>
            </a:pPr>
            <a:r>
              <a:rPr lang="en-US" sz="1200" b="1" noProof="0" dirty="0">
                <a:solidFill>
                  <a:schemeClr val="bg1"/>
                </a:solidFill>
                <a:latin typeface="Source Sans Pro" panose="020B0503030403020204" pitchFamily="34" charset="0"/>
                <a:ea typeface="Source Sans Pro" panose="020B0503030403020204" pitchFamily="34" charset="0"/>
              </a:rPr>
              <a:t>The configuration of the project is saved in “prj.conf” file. Boards and SOCs specific additions are available as well so that if your project is building different hardware, it is possible to select different options for each of them.</a:t>
            </a:r>
          </a:p>
        </p:txBody>
      </p:sp>
      <p:sp>
        <p:nvSpPr>
          <p:cNvPr id="4" name="Espace réservé du numéro de diapositive 3">
            <a:extLst>
              <a:ext uri="{FF2B5EF4-FFF2-40B4-BE49-F238E27FC236}">
                <a16:creationId xmlns:a16="http://schemas.microsoft.com/office/drawing/2014/main" id="{907E4F38-EE1A-2ED8-67CB-DAB65004A4E0}"/>
              </a:ext>
            </a:extLst>
          </p:cNvPr>
          <p:cNvSpPr>
            <a:spLocks noGrp="1"/>
          </p:cNvSpPr>
          <p:nvPr>
            <p:ph type="sldNum" sz="quarter" idx="5"/>
          </p:nvPr>
        </p:nvSpPr>
        <p:spPr/>
        <p:txBody>
          <a:bodyPr/>
          <a:lstStyle/>
          <a:p>
            <a:fld id="{2177E6F2-8A1B-4D99-B411-2D7F51FB9278}" type="slidenum">
              <a:rPr lang="fr-FR" smtClean="0"/>
              <a:t>6</a:t>
            </a:fld>
            <a:endParaRPr lang="fr-FR" dirty="0"/>
          </a:p>
        </p:txBody>
      </p:sp>
    </p:spTree>
    <p:extLst>
      <p:ext uri="{BB962C8B-B14F-4D97-AF65-F5344CB8AC3E}">
        <p14:creationId xmlns:p14="http://schemas.microsoft.com/office/powerpoint/2010/main" val="157543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71E4-6C5D-61DA-47C3-86B38948BF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DDDABF-5BDA-8602-104E-70D1A2D330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303D411-8EB8-78CA-1D0F-8E95A2AC3509}"/>
              </a:ext>
            </a:extLst>
          </p:cNvPr>
          <p:cNvSpPr>
            <a:spLocks noGrp="1"/>
          </p:cNvSpPr>
          <p:nvPr>
            <p:ph type="body" idx="1"/>
          </p:nvPr>
        </p:nvSpPr>
        <p:spPr/>
        <p:txBody>
          <a:bodyPr/>
          <a:lstStyle/>
          <a:p>
            <a:pPr>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Zephyr:</a:t>
            </a:r>
            <a:r>
              <a:rPr lang="en-US" sz="1200" noProof="0" dirty="0">
                <a:solidFill>
                  <a:schemeClr val="bg1"/>
                </a:solidFill>
                <a:latin typeface="Source Sans Pro" panose="020B0503030403020204" pitchFamily="34" charset="0"/>
                <a:ea typeface="Source Sans Pro" panose="020B0503030403020204" pitchFamily="34" charset="0"/>
              </a:rPr>
              <a:t> provides device tree from the Linux kernel to configure the hardware:</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Device drivers and peripherals</a:t>
            </a:r>
            <a:r>
              <a:rPr lang="en-US" sz="1200" noProof="0" dirty="0">
                <a:solidFill>
                  <a:schemeClr val="bg1"/>
                </a:solidFill>
                <a:latin typeface="Source Sans Pro" panose="020B0503030403020204" pitchFamily="34" charset="0"/>
                <a:ea typeface="Source Sans Pro" panose="020B0503030403020204" pitchFamily="34" charset="0"/>
              </a:rPr>
              <a:t>: including the wanted drivers and peripherals only if they are required</a:t>
            </a:r>
          </a:p>
          <a:p>
            <a:pPr lvl="1">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Modules (external to Zephyr) and Subsystems</a:t>
            </a:r>
            <a:r>
              <a:rPr lang="en-US" sz="1200" noProof="0" dirty="0">
                <a:solidFill>
                  <a:schemeClr val="bg1"/>
                </a:solidFill>
                <a:latin typeface="Source Sans Pro" panose="020B0503030403020204" pitchFamily="34" charset="0"/>
                <a:ea typeface="Source Sans Pro" panose="020B0503030403020204" pitchFamily="34" charset="0"/>
              </a:rPr>
              <a:t>: When relevant, associated to nodes of the device tree: Modbus, etc.</a:t>
            </a:r>
          </a:p>
          <a:p>
            <a:pPr lvl="0">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The device tree is translated to configuration and build options:</a:t>
            </a:r>
            <a:r>
              <a:rPr lang="en-US" sz="1200" noProof="0" dirty="0">
                <a:solidFill>
                  <a:schemeClr val="bg1"/>
                </a:solidFill>
                <a:latin typeface="Source Sans Pro" panose="020B0503030403020204" pitchFamily="34" charset="0"/>
                <a:ea typeface="Source Sans Pro" panose="020B0503030403020204" pitchFamily="34" charset="0"/>
              </a:rPr>
              <a:t> It is not loaded dynamically on the target.</a:t>
            </a:r>
          </a:p>
          <a:p>
            <a:pPr lvl="0">
              <a:lnSpc>
                <a:spcPct val="150000"/>
              </a:lnSpc>
              <a:buBlip>
                <a:blip r:embed="rId3"/>
              </a:buBlip>
            </a:pPr>
            <a:r>
              <a:rPr lang="en-US" sz="1200" b="1" noProof="0" dirty="0">
                <a:solidFill>
                  <a:schemeClr val="bg1"/>
                </a:solidFill>
                <a:latin typeface="Source Sans Pro" panose="020B0503030403020204" pitchFamily="34" charset="0"/>
                <a:ea typeface="Source Sans Pro" panose="020B0503030403020204" pitchFamily="34" charset="0"/>
              </a:rPr>
              <a:t>Overlay files</a:t>
            </a:r>
            <a:r>
              <a:rPr lang="en-US" sz="1200" noProof="0" dirty="0">
                <a:solidFill>
                  <a:schemeClr val="bg1"/>
                </a:solidFill>
                <a:latin typeface="Source Sans Pro" panose="020B0503030403020204" pitchFamily="34" charset="0"/>
                <a:ea typeface="Source Sans Pro" panose="020B0503030403020204" pitchFamily="34" charset="0"/>
              </a:rPr>
              <a:t>: permit fine tuning of the hardware in the applications.</a:t>
            </a:r>
          </a:p>
          <a:p>
            <a:pPr lvl="0">
              <a:lnSpc>
                <a:spcPct val="150000"/>
              </a:lnSpc>
              <a:buNone/>
            </a:pPr>
            <a:endParaRPr lang="en-US" sz="1200" b="0" noProof="0" dirty="0">
              <a:solidFill>
                <a:schemeClr val="bg1"/>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noProof="0" dirty="0">
                <a:solidFill>
                  <a:schemeClr val="bg1"/>
                </a:solidFill>
                <a:latin typeface="Source Sans Pro" panose="020B0503030403020204" pitchFamily="34" charset="0"/>
                <a:ea typeface="Source Sans Pro" panose="020B0503030403020204" pitchFamily="34" charset="0"/>
              </a:rPr>
              <a:t>Device tree greatly simplify the configuration and the initialization of the hardware. The device tree of a specific board has “dts” extension. It is possible to create include files. Boards and SOCs specific additions are available as well so that if your project is building different hardware, it is possible to customize the device tree for each of them.</a:t>
            </a:r>
          </a:p>
          <a:p>
            <a:pPr lvl="0">
              <a:lnSpc>
                <a:spcPct val="150000"/>
              </a:lnSpc>
              <a:buNone/>
            </a:pPr>
            <a:endParaRPr lang="en-US" sz="1200" b="1" noProof="0" dirty="0">
              <a:solidFill>
                <a:schemeClr val="bg1"/>
              </a:solidFill>
              <a:latin typeface="Source Sans Pro" panose="020B0503030403020204" pitchFamily="34" charset="0"/>
              <a:ea typeface="Source Sans Pro" panose="020B0503030403020204" pitchFamily="34" charset="0"/>
            </a:endParaRPr>
          </a:p>
          <a:p>
            <a:pPr lvl="0">
              <a:lnSpc>
                <a:spcPct val="150000"/>
              </a:lnSpc>
              <a:buNone/>
            </a:pPr>
            <a:r>
              <a:rPr lang="en-US" sz="1200" b="1" noProof="0" dirty="0">
                <a:solidFill>
                  <a:schemeClr val="bg1"/>
                </a:solidFill>
                <a:latin typeface="Source Sans Pro" panose="020B0503030403020204" pitchFamily="34" charset="0"/>
                <a:ea typeface="Source Sans Pro" panose="020B0503030403020204" pitchFamily="34" charset="0"/>
              </a:rPr>
              <a:t>Combining drivers with standard APIs allow to make portable applications while the overlays are used to configure hardware variants/versions.</a:t>
            </a:r>
          </a:p>
          <a:p>
            <a:pPr lvl="0">
              <a:lnSpc>
                <a:spcPct val="150000"/>
              </a:lnSpc>
              <a:buNone/>
            </a:pPr>
            <a:r>
              <a:rPr lang="en-US" sz="1200" b="1" noProof="0" dirty="0">
                <a:solidFill>
                  <a:schemeClr val="bg1"/>
                </a:solidFill>
                <a:latin typeface="Source Sans Pro" panose="020B0503030403020204" pitchFamily="34" charset="0"/>
                <a:ea typeface="Source Sans Pro" panose="020B0503030403020204" pitchFamily="34" charset="0"/>
              </a:rPr>
              <a:t>It is mostly vendor agnostic (some few vendor specific options exists).</a:t>
            </a:r>
          </a:p>
        </p:txBody>
      </p:sp>
      <p:sp>
        <p:nvSpPr>
          <p:cNvPr id="4" name="Espace réservé du numéro de diapositive 3">
            <a:extLst>
              <a:ext uri="{FF2B5EF4-FFF2-40B4-BE49-F238E27FC236}">
                <a16:creationId xmlns:a16="http://schemas.microsoft.com/office/drawing/2014/main" id="{76096C3C-5D7F-46D9-814E-BEFA0FA47C7F}"/>
              </a:ext>
            </a:extLst>
          </p:cNvPr>
          <p:cNvSpPr>
            <a:spLocks noGrp="1"/>
          </p:cNvSpPr>
          <p:nvPr>
            <p:ph type="sldNum" sz="quarter" idx="5"/>
          </p:nvPr>
        </p:nvSpPr>
        <p:spPr/>
        <p:txBody>
          <a:bodyPr/>
          <a:lstStyle/>
          <a:p>
            <a:fld id="{2177E6F2-8A1B-4D99-B411-2D7F51FB9278}" type="slidenum">
              <a:rPr lang="fr-FR" smtClean="0"/>
              <a:t>7</a:t>
            </a:fld>
            <a:endParaRPr lang="fr-FR" dirty="0"/>
          </a:p>
        </p:txBody>
      </p:sp>
    </p:spTree>
    <p:extLst>
      <p:ext uri="{BB962C8B-B14F-4D97-AF65-F5344CB8AC3E}">
        <p14:creationId xmlns:p14="http://schemas.microsoft.com/office/powerpoint/2010/main" val="295642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buBlip>
                <a:blip r:embed="rId3"/>
              </a:buBlip>
            </a:pPr>
            <a:r>
              <a:rPr lang="en-US" sz="1200" b="1" noProof="0" dirty="0">
                <a:solidFill>
                  <a:srgbClr val="FFD518"/>
                </a:solidFill>
                <a:latin typeface="Source Sans Pro" panose="020B0503030403020204" pitchFamily="34" charset="0"/>
                <a:ea typeface="Source Sans Pro" panose="020B0503030403020204" pitchFamily="34" charset="0"/>
              </a:rPr>
              <a:t>Increasing connectivity:</a:t>
            </a:r>
            <a:r>
              <a:rPr lang="en-US" sz="1200" noProof="0" dirty="0">
                <a:solidFill>
                  <a:srgbClr val="FFD518"/>
                </a:solidFill>
                <a:latin typeface="Source Sans Pro" panose="020B0503030403020204" pitchFamily="34" charset="0"/>
                <a:ea typeface="Source Sans Pro" panose="020B0503030403020204" pitchFamily="34" charset="0"/>
              </a:rPr>
              <a:t> m</a:t>
            </a:r>
            <a:r>
              <a:rPr lang="en-US" sz="1200" noProof="0" dirty="0">
                <a:solidFill>
                  <a:schemeClr val="bg1"/>
                </a:solidFill>
                <a:latin typeface="Source Sans Pro" panose="020B0503030403020204" pitchFamily="34" charset="0"/>
                <a:ea typeface="Source Sans Pro" panose="020B0503030403020204" pitchFamily="34" charset="0"/>
              </a:rPr>
              <a:t>ore connected features, easier to attack </a:t>
            </a:r>
            <a:r>
              <a:rPr lang="en-US" sz="2000" b="1" noProof="0" dirty="0">
                <a:solidFill>
                  <a:srgbClr val="FFD518"/>
                </a:solidFill>
                <a:latin typeface="Source Sans Pro" panose="020B0503030403020204" pitchFamily="34" charset="0"/>
                <a:ea typeface="Source Sans Pro" panose="020B0503030403020204" pitchFamily="34" charset="0"/>
              </a:rPr>
              <a:t>REMOTELY</a:t>
            </a:r>
            <a:r>
              <a:rPr lang="en-US" sz="1200" noProof="0" dirty="0">
                <a:solidFill>
                  <a:schemeClr val="bg1"/>
                </a:solidFill>
                <a:latin typeface="Source Sans Pro" panose="020B0503030403020204" pitchFamily="34" charset="0"/>
                <a:ea typeface="Source Sans Pro" panose="020B0503030403020204" pitchFamily="34" charset="0"/>
              </a:rPr>
              <a:t> (physical access no more required).</a:t>
            </a:r>
          </a:p>
          <a:p>
            <a:pPr marL="0" marR="0" lvl="0" indent="0" algn="l" defTabSz="914400" rtl="0" eaLnBrk="1" fontAlgn="auto" latinLnBrk="0" hangingPunct="1">
              <a:lnSpc>
                <a:spcPct val="150000"/>
              </a:lnSpc>
              <a:spcBef>
                <a:spcPts val="0"/>
              </a:spcBef>
              <a:spcAft>
                <a:spcPts val="0"/>
              </a:spcAft>
              <a:buClrTx/>
              <a:buSzTx/>
              <a:buFontTx/>
              <a:buBlip>
                <a:blip r:embed="rId3"/>
              </a:buBlip>
              <a:tabLst/>
              <a:defRPr/>
            </a:pPr>
            <a:r>
              <a:rPr lang="en-US" sz="1200" b="1" noProof="0" dirty="0">
                <a:solidFill>
                  <a:srgbClr val="FFD518"/>
                </a:solidFill>
                <a:latin typeface="Source Sans Pro" panose="020B0503030403020204" pitchFamily="34" charset="0"/>
                <a:ea typeface="Source Sans Pro" panose="020B0503030403020204" pitchFamily="34" charset="0"/>
              </a:rPr>
              <a:t>Consequences of a Security Breach:</a:t>
            </a:r>
            <a:r>
              <a:rPr lang="en-US" sz="1200" noProof="0" dirty="0">
                <a:solidFill>
                  <a:srgbClr val="FFD518"/>
                </a:solidFill>
                <a:latin typeface="Source Sans Pro" panose="020B0503030403020204" pitchFamily="34" charset="0"/>
                <a:ea typeface="Source Sans Pro" panose="020B0503030403020204" pitchFamily="34" charset="0"/>
              </a:rPr>
              <a:t> devices </a:t>
            </a:r>
            <a:r>
              <a:rPr lang="en-US" sz="1200" b="1" noProof="0" dirty="0">
                <a:solidFill>
                  <a:schemeClr val="bg1"/>
                </a:solidFill>
                <a:latin typeface="Source Sans Pro" panose="020B0503030403020204" pitchFamily="34" charset="0"/>
                <a:ea typeface="Source Sans Pro" panose="020B0503030403020204" pitchFamily="34" charset="0"/>
              </a:rPr>
              <a:t>might handle PERSONAL DATA </a:t>
            </a:r>
            <a:r>
              <a:rPr lang="en-US" sz="1200" noProof="0" dirty="0">
                <a:solidFill>
                  <a:schemeClr val="bg1"/>
                </a:solidFill>
                <a:latin typeface="Source Sans Pro" panose="020B0503030403020204" pitchFamily="34" charset="0"/>
                <a:ea typeface="Source Sans Pro" panose="020B0503030403020204" pitchFamily="34" charset="0"/>
              </a:rPr>
              <a:t>(e.g., wearables, baby phones…) or control a </a:t>
            </a:r>
            <a:r>
              <a:rPr lang="en-US" sz="1200" b="1" noProof="0" dirty="0">
                <a:solidFill>
                  <a:schemeClr val="bg1"/>
                </a:solidFill>
                <a:latin typeface="Source Sans Pro" panose="020B0503030403020204" pitchFamily="34" charset="0"/>
                <a:ea typeface="Source Sans Pro" panose="020B0503030403020204" pitchFamily="34" charset="0"/>
              </a:rPr>
              <a:t>CRITICAL SYSTEMS </a:t>
            </a:r>
            <a:r>
              <a:rPr lang="en-US" sz="1200" noProof="0" dirty="0">
                <a:solidFill>
                  <a:schemeClr val="bg1"/>
                </a:solidFill>
                <a:latin typeface="Source Sans Pro" panose="020B0503030403020204" pitchFamily="34" charset="0"/>
                <a:ea typeface="Source Sans Pro" panose="020B0503030403020204" pitchFamily="34" charset="0"/>
              </a:rPr>
              <a:t>(Generally, medical, energy). Example (real!): connected outlets you buy in China.</a:t>
            </a:r>
          </a:p>
          <a:p>
            <a:pPr>
              <a:lnSpc>
                <a:spcPct val="150000"/>
              </a:lnSpc>
              <a:buBlip>
                <a:blip r:embed="rId3"/>
              </a:buBlip>
            </a:pPr>
            <a:r>
              <a:rPr lang="en-US" sz="1200" b="1" noProof="0" dirty="0">
                <a:solidFill>
                  <a:srgbClr val="FFD518"/>
                </a:solidFill>
                <a:latin typeface="Source Sans Pro" panose="020B0503030403020204" pitchFamily="34" charset="0"/>
                <a:ea typeface="Source Sans Pro" panose="020B0503030403020204" pitchFamily="34" charset="0"/>
              </a:rPr>
              <a:t>Regulatory Compliance:</a:t>
            </a:r>
            <a:r>
              <a:rPr lang="en-US" sz="1200" noProof="0" dirty="0">
                <a:solidFill>
                  <a:srgbClr val="FFD518"/>
                </a:solidFill>
                <a:latin typeface="Source Sans Pro" panose="020B0503030403020204" pitchFamily="34" charset="0"/>
                <a:ea typeface="Source Sans Pro" panose="020B0503030403020204" pitchFamily="34" charset="0"/>
              </a:rPr>
              <a:t> </a:t>
            </a:r>
            <a:r>
              <a:rPr lang="en-US" sz="1200" noProof="0" dirty="0">
                <a:solidFill>
                  <a:schemeClr val="bg1"/>
                </a:solidFill>
                <a:latin typeface="Source Sans Pro" panose="020B0503030403020204" pitchFamily="34" charset="0"/>
                <a:ea typeface="Source Sans Pro" panose="020B0503030403020204" pitchFamily="34" charset="0"/>
              </a:rPr>
              <a:t>Cyber Resilience Act (CRA), manufacturers have greater responsibility for the security of their products.</a:t>
            </a:r>
          </a:p>
          <a:p>
            <a:pPr>
              <a:lnSpc>
                <a:spcPct val="150000"/>
              </a:lnSpc>
              <a:buNone/>
            </a:pPr>
            <a:endParaRPr lang="en-US" sz="1200" b="1" noProof="0" dirty="0">
              <a:solidFill>
                <a:schemeClr val="bg1"/>
              </a:solidFill>
              <a:latin typeface="Source Sans Pro" panose="020B0503030403020204" pitchFamily="34" charset="0"/>
              <a:ea typeface="Source Sans Pro" panose="020B0503030403020204" pitchFamily="34" charset="0"/>
            </a:endParaRPr>
          </a:p>
          <a:p>
            <a:pPr>
              <a:lnSpc>
                <a:spcPct val="150000"/>
              </a:lnSpc>
              <a:buNone/>
            </a:pPr>
            <a:r>
              <a:rPr lang="en-US" sz="1200" b="1" noProof="0" dirty="0">
                <a:solidFill>
                  <a:schemeClr val="bg1"/>
                </a:solidFill>
                <a:latin typeface="Source Sans Pro" panose="020B0503030403020204" pitchFamily="34" charset="0"/>
                <a:ea typeface="Source Sans Pro" panose="020B0503030403020204" pitchFamily="34" charset="0"/>
              </a:rPr>
              <a:t>GOAL </a:t>
            </a:r>
            <a:r>
              <a:rPr lang="en-US" sz="1200" b="0" noProof="0" dirty="0">
                <a:solidFill>
                  <a:schemeClr val="bg1"/>
                </a:solidFill>
                <a:latin typeface="Source Sans Pro" panose="020B0503030403020204" pitchFamily="34" charset="0"/>
                <a:ea typeface="Source Sans Pro" panose="020B0503030403020204" pitchFamily="34" charset="0"/>
              </a:rPr>
              <a:t>is to</a:t>
            </a:r>
            <a:r>
              <a:rPr lang="en-US" sz="1200" noProof="0" dirty="0">
                <a:solidFill>
                  <a:schemeClr val="bg1"/>
                </a:solidFill>
                <a:latin typeface="Source Sans Pro" panose="020B0503030403020204" pitchFamily="34" charset="0"/>
                <a:ea typeface="Source Sans Pro" panose="020B0503030403020204" pitchFamily="34" charset="0"/>
              </a:rPr>
              <a:t> keep c</a:t>
            </a:r>
            <a:r>
              <a:rPr lang="en-US" noProof="0" dirty="0">
                <a:latin typeface="Source Sans Pro" panose="020B0503030403020204" pitchFamily="34" charset="0"/>
                <a:ea typeface="Source Sans Pro" panose="020B0503030403020204" pitchFamily="34" charset="0"/>
                <a:sym typeface="Wingdings" panose="05000000000000000000" pitchFamily="2" charset="2"/>
              </a:rPr>
              <a:t>onsumer </a:t>
            </a:r>
            <a:r>
              <a:rPr lang="en-US" b="1" noProof="0" dirty="0">
                <a:latin typeface="Source Sans Pro" panose="020B0503030403020204" pitchFamily="34" charset="0"/>
                <a:ea typeface="Source Sans Pro" panose="020B0503030403020204" pitchFamily="34" charset="0"/>
                <a:sym typeface="Wingdings" panose="05000000000000000000" pitchFamily="2" charset="2"/>
              </a:rPr>
              <a:t>CONFIDENT</a:t>
            </a:r>
            <a:r>
              <a:rPr lang="en-US" noProof="0" dirty="0">
                <a:latin typeface="Source Sans Pro" panose="020B0503030403020204" pitchFamily="34" charset="0"/>
                <a:ea typeface="Source Sans Pro" panose="020B0503030403020204" pitchFamily="34" charset="0"/>
                <a:sym typeface="Wingdings" panose="05000000000000000000" pitchFamily="2" charset="2"/>
              </a:rPr>
              <a:t> in the products and </a:t>
            </a:r>
            <a:r>
              <a:rPr lang="en-US" b="1" noProof="0" dirty="0">
                <a:latin typeface="Source Sans Pro" panose="020B0503030403020204" pitchFamily="34" charset="0"/>
                <a:ea typeface="Source Sans Pro" panose="020B0503030403020204" pitchFamily="34" charset="0"/>
                <a:sym typeface="Wingdings" panose="05000000000000000000" pitchFamily="2" charset="2"/>
              </a:rPr>
              <a:t>GOOD IMAGE </a:t>
            </a:r>
            <a:r>
              <a:rPr lang="en-US" noProof="0" dirty="0">
                <a:latin typeface="Source Sans Pro" panose="020B0503030403020204" pitchFamily="34" charset="0"/>
                <a:ea typeface="Source Sans Pro" panose="020B0503030403020204" pitchFamily="34" charset="0"/>
                <a:sym typeface="Wingdings" panose="05000000000000000000" pitchFamily="2" charset="2"/>
              </a:rPr>
              <a:t>of the company.</a:t>
            </a:r>
          </a:p>
          <a:p>
            <a:pPr>
              <a:lnSpc>
                <a:spcPct val="150000"/>
              </a:lnSpc>
              <a:buBlip>
                <a:blip r:embed="rId3"/>
              </a:buBlip>
            </a:pPr>
            <a:endParaRPr lang="en-US" noProof="0" dirty="0">
              <a:latin typeface="Source Sans Pro" panose="020B0503030403020204" pitchFamily="34" charset="0"/>
              <a:ea typeface="Source Sans Pro" panose="020B0503030403020204" pitchFamily="34" charset="0"/>
              <a:sym typeface="Wingdings" panose="05000000000000000000" pitchFamily="2" charset="2"/>
            </a:endParaRPr>
          </a:p>
          <a:p>
            <a:pPr marL="0" indent="0">
              <a:buFont typeface="Wingdings" panose="05000000000000000000" pitchFamily="2" charset="2"/>
              <a:buNone/>
            </a:pPr>
            <a:r>
              <a:rPr lang="en-US" b="1" noProof="0" dirty="0">
                <a:latin typeface="Source Sans Pro" panose="020B0503030403020204" pitchFamily="34" charset="0"/>
                <a:ea typeface="Source Sans Pro" panose="020B0503030403020204" pitchFamily="34" charset="0"/>
                <a:sym typeface="Wingdings" panose="05000000000000000000" pitchFamily="2" charset="2"/>
              </a:rPr>
              <a:t>HISTORICALLY FRAGMENTED</a:t>
            </a:r>
            <a:r>
              <a:rPr lang="en-US" noProof="0" dirty="0">
                <a:latin typeface="Source Sans Pro" panose="020B0503030403020204" pitchFamily="34" charset="0"/>
                <a:ea typeface="Source Sans Pro" panose="020B0503030403020204" pitchFamily="34" charset="0"/>
                <a:sym typeface="Wingdings" panose="05000000000000000000" pitchFamily="2" charset="2"/>
              </a:rPr>
              <a:t>, need standardized approach and tools to address security issues.</a:t>
            </a:r>
          </a:p>
          <a:p>
            <a:pPr marL="0" indent="0">
              <a:buFont typeface="Wingdings" panose="05000000000000000000" pitchFamily="2" charset="2"/>
              <a:buNone/>
            </a:pPr>
            <a:r>
              <a:rPr lang="en-US" noProof="0" dirty="0">
                <a:latin typeface="Source Sans Pro" panose="020B0503030403020204" pitchFamily="34" charset="0"/>
                <a:ea typeface="Source Sans Pro" panose="020B0503030403020204" pitchFamily="34" charset="0"/>
                <a:sym typeface="Wingdings" panose="05000000000000000000" pitchFamily="2" charset="2"/>
              </a:rPr>
              <a:t>This is usually not addressed (or not enough) by makers because looks complex (development, manufacturing, organization).</a:t>
            </a:r>
            <a:endParaRPr lang="en-US" noProof="0"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5"/>
          </p:nvPr>
        </p:nvSpPr>
        <p:spPr/>
        <p:txBody>
          <a:bodyPr/>
          <a:lstStyle/>
          <a:p>
            <a:fld id="{2177E6F2-8A1B-4D99-B411-2D7F51FB9278}" type="slidenum">
              <a:rPr lang="fr-FR" smtClean="0"/>
              <a:t>8</a:t>
            </a:fld>
            <a:endParaRPr lang="fr-FR" dirty="0"/>
          </a:p>
        </p:txBody>
      </p:sp>
    </p:spTree>
    <p:extLst>
      <p:ext uri="{BB962C8B-B14F-4D97-AF65-F5344CB8AC3E}">
        <p14:creationId xmlns:p14="http://schemas.microsoft.com/office/powerpoint/2010/main" val="149268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Blip>
                <a:blip r:embed="rId3"/>
              </a:buBlip>
              <a:tabLst/>
              <a:defRPr/>
            </a:pPr>
            <a:r>
              <a:rPr lang="en-US" b="1" noProof="0" dirty="0">
                <a:latin typeface="Source Sans Pro" panose="020B0503030403020204" pitchFamily="34" charset="0"/>
                <a:ea typeface="Source Sans Pro" panose="020B0503030403020204" pitchFamily="34" charset="0"/>
              </a:rPr>
              <a:t>Problem:</a:t>
            </a:r>
            <a:r>
              <a:rPr lang="en-US" noProof="0" dirty="0">
                <a:latin typeface="Source Sans Pro" panose="020B0503030403020204" pitchFamily="34" charset="0"/>
                <a:ea typeface="Source Sans Pro" panose="020B0503030403020204" pitchFamily="34" charset="0"/>
              </a:rPr>
              <a:t> Plenty of questions, solutions from Linux development are not applicable as-is. </a:t>
            </a:r>
            <a:r>
              <a:rPr lang="en-US" b="1" noProof="0" dirty="0">
                <a:latin typeface="Source Sans Pro" panose="020B0503030403020204" pitchFamily="34" charset="0"/>
                <a:ea typeface="Source Sans Pro" panose="020B0503030403020204" pitchFamily="34" charset="0"/>
              </a:rPr>
              <a:t>Many tools and concepts from Linux are not back portable.</a:t>
            </a:r>
          </a:p>
          <a:p>
            <a:pPr marL="0" marR="0" lvl="0" indent="0" algn="l" defTabSz="914400" rtl="0" eaLnBrk="1" fontAlgn="auto" latinLnBrk="0" hangingPunct="1">
              <a:lnSpc>
                <a:spcPct val="100000"/>
              </a:lnSpc>
              <a:spcBef>
                <a:spcPts val="0"/>
              </a:spcBef>
              <a:spcAft>
                <a:spcPts val="0"/>
              </a:spcAft>
              <a:buClrTx/>
              <a:buSzTx/>
              <a:buFontTx/>
              <a:buBlip>
                <a:blip r:embed="rId3"/>
              </a:buBlip>
              <a:tabLst/>
              <a:defRPr/>
            </a:pPr>
            <a:r>
              <a:rPr lang="en-US" b="1" noProof="0" dirty="0">
                <a:latin typeface="Source Sans Pro" panose="020B0503030403020204" pitchFamily="34" charset="0"/>
                <a:ea typeface="Source Sans Pro" panose="020B0503030403020204" pitchFamily="34" charset="0"/>
              </a:rPr>
              <a:t>Example:</a:t>
            </a:r>
            <a:r>
              <a:rPr lang="en-US" noProof="0" dirty="0">
                <a:latin typeface="Source Sans Pro" panose="020B0503030403020204" pitchFamily="34" charset="0"/>
                <a:ea typeface="Source Sans Pro" panose="020B0503030403020204" pitchFamily="34" charset="0"/>
              </a:rPr>
              <a:t> Isolation is not so clear when all the firmware is just </a:t>
            </a:r>
            <a:r>
              <a:rPr lang="en-US" b="1" noProof="0" dirty="0">
                <a:latin typeface="Source Sans Pro" panose="020B0503030403020204" pitchFamily="34" charset="0"/>
                <a:ea typeface="Source Sans Pro" panose="020B0503030403020204" pitchFamily="34" charset="0"/>
              </a:rPr>
              <a:t>a single binary</a:t>
            </a:r>
            <a:r>
              <a:rPr lang="en-US" noProof="0" dirty="0">
                <a:latin typeface="Source Sans Pro" panose="020B0503030403020204" pitchFamily="34" charset="0"/>
                <a:ea typeface="Source Sans Pro" panose="020B0503030403020204" pitchFamily="34" charset="0"/>
              </a:rPr>
              <a:t>. How to protect </a:t>
            </a:r>
            <a:r>
              <a:rPr lang="en-US" b="1" noProof="0" dirty="0">
                <a:latin typeface="Source Sans Pro" panose="020B0503030403020204" pitchFamily="34" charset="0"/>
                <a:ea typeface="Source Sans Pro" panose="020B0503030403020204" pitchFamily="34" charset="0"/>
              </a:rPr>
              <a:t>data</a:t>
            </a:r>
            <a:r>
              <a:rPr lang="en-US" noProof="0" dirty="0">
                <a:latin typeface="Source Sans Pro" panose="020B0503030403020204" pitchFamily="34" charset="0"/>
                <a:ea typeface="Source Sans Pro" panose="020B0503030403020204" pitchFamily="34" charset="0"/>
              </a:rPr>
              <a:t> and </a:t>
            </a:r>
            <a:r>
              <a:rPr lang="en-US" b="1" noProof="0" dirty="0">
                <a:latin typeface="Source Sans Pro" panose="020B0503030403020204" pitchFamily="34" charset="0"/>
                <a:ea typeface="Source Sans Pro" panose="020B0503030403020204" pitchFamily="34" charset="0"/>
              </a:rPr>
              <a:t>processes</a:t>
            </a:r>
            <a:r>
              <a:rPr lang="en-US" noProof="0" dirty="0">
                <a:latin typeface="Source Sans Pro" panose="020B0503030403020204" pitchFamily="34" charset="0"/>
                <a:ea typeface="Source Sans Pro" panose="020B0503030403020204" pitchFamily="34" charset="0"/>
              </a:rPr>
              <a:t>? How to set </a:t>
            </a:r>
            <a:r>
              <a:rPr lang="en-US" b="1" noProof="0" dirty="0">
                <a:latin typeface="Source Sans Pro" panose="020B0503030403020204" pitchFamily="34" charset="0"/>
                <a:ea typeface="Source Sans Pro" panose="020B0503030403020204" pitchFamily="34" charset="0"/>
              </a:rPr>
              <a:t>privileges</a:t>
            </a:r>
            <a:r>
              <a:rPr lang="en-US" noProof="0" dirty="0">
                <a:latin typeface="Source Sans Pro" panose="020B0503030403020204" pitchFamily="34" charset="0"/>
                <a:ea typeface="Source Sans Pro" panose="020B0503030403020204" pitchFamily="34" charset="0"/>
              </a:rPr>
              <a:t>?</a:t>
            </a:r>
          </a:p>
        </p:txBody>
      </p:sp>
      <p:sp>
        <p:nvSpPr>
          <p:cNvPr id="4" name="Espace réservé du numéro de diapositive 3"/>
          <p:cNvSpPr>
            <a:spLocks noGrp="1"/>
          </p:cNvSpPr>
          <p:nvPr>
            <p:ph type="sldNum" sz="quarter" idx="5"/>
          </p:nvPr>
        </p:nvSpPr>
        <p:spPr/>
        <p:txBody>
          <a:bodyPr/>
          <a:lstStyle/>
          <a:p>
            <a:fld id="{2177E6F2-8A1B-4D99-B411-2D7F51FB9278}" type="slidenum">
              <a:rPr lang="fr-FR" smtClean="0"/>
              <a:t>9</a:t>
            </a:fld>
            <a:endParaRPr lang="fr-FR" dirty="0"/>
          </a:p>
        </p:txBody>
      </p:sp>
    </p:spTree>
    <p:extLst>
      <p:ext uri="{BB962C8B-B14F-4D97-AF65-F5344CB8AC3E}">
        <p14:creationId xmlns:p14="http://schemas.microsoft.com/office/powerpoint/2010/main" val="3272330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opening">
    <p:bg>
      <p:bgRef idx="1001">
        <a:schemeClr val="bg1"/>
      </p:bgRef>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F9BB08B-80C1-E6B9-C9DE-E36E0EDB14CE}"/>
              </a:ext>
            </a:extLst>
          </p:cNvPr>
          <p:cNvSpPr/>
          <p:nvPr userDrawn="1"/>
        </p:nvSpPr>
        <p:spPr>
          <a:xfrm rot="10800000">
            <a:off x="-15568" y="-38094"/>
            <a:ext cx="12207568" cy="6907365"/>
          </a:xfrm>
          <a:prstGeom prst="rect">
            <a:avLst/>
          </a:prstGeom>
          <a:gradFill>
            <a:gsLst>
              <a:gs pos="0">
                <a:srgbClr val="00ADE9">
                  <a:alpha val="49000"/>
                </a:srgbClr>
              </a:gs>
              <a:gs pos="44000">
                <a:srgbClr val="007CB1"/>
              </a:gs>
              <a:gs pos="100000">
                <a:srgbClr val="00355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0" dirty="0"/>
          </a:p>
        </p:txBody>
      </p:sp>
      <p:pic>
        <p:nvPicPr>
          <p:cNvPr id="3" name="Picture 2" descr="A person working on a computer&#10;&#10;Description automatically generated">
            <a:extLst>
              <a:ext uri="{FF2B5EF4-FFF2-40B4-BE49-F238E27FC236}">
                <a16:creationId xmlns:a16="http://schemas.microsoft.com/office/drawing/2014/main" id="{70991746-2B8D-FBA8-0699-D75D2BE1A668}"/>
              </a:ext>
            </a:extLst>
          </p:cNvPr>
          <p:cNvPicPr>
            <a:picLocks noChangeAspect="1"/>
          </p:cNvPicPr>
          <p:nvPr userDrawn="1"/>
        </p:nvPicPr>
        <p:blipFill>
          <a:blip r:embed="rId2">
            <a:alphaModFix amt="52000"/>
            <a:extLst>
              <a:ext uri="{28A0092B-C50C-407E-A947-70E740481C1C}">
                <a14:useLocalDpi xmlns:a14="http://schemas.microsoft.com/office/drawing/2010/main" val="0"/>
              </a:ext>
            </a:extLst>
          </a:blip>
          <a:srcRect l="13759" t="9214"/>
          <a:stretch/>
        </p:blipFill>
        <p:spPr>
          <a:xfrm>
            <a:off x="-18026" y="-40487"/>
            <a:ext cx="11674407" cy="6912974"/>
          </a:xfrm>
          <a:prstGeom prst="rect">
            <a:avLst/>
          </a:prstGeom>
        </p:spPr>
      </p:pic>
      <p:sp>
        <p:nvSpPr>
          <p:cNvPr id="74" name="Rectangle 73">
            <a:extLst>
              <a:ext uri="{FF2B5EF4-FFF2-40B4-BE49-F238E27FC236}">
                <a16:creationId xmlns:a16="http://schemas.microsoft.com/office/drawing/2014/main" id="{F2DD4727-1BB6-7830-BC71-9343AF14D428}"/>
              </a:ext>
            </a:extLst>
          </p:cNvPr>
          <p:cNvSpPr/>
          <p:nvPr userDrawn="1"/>
        </p:nvSpPr>
        <p:spPr>
          <a:xfrm>
            <a:off x="7661085" y="-40487"/>
            <a:ext cx="4542971" cy="2229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43BBD0E5-78A6-B638-1667-64B8B8F1027E}"/>
              </a:ext>
            </a:extLst>
          </p:cNvPr>
          <p:cNvSpPr/>
          <p:nvPr userDrawn="1"/>
        </p:nvSpPr>
        <p:spPr>
          <a:xfrm>
            <a:off x="5033025" y="-40487"/>
            <a:ext cx="7173489" cy="6909759"/>
          </a:xfrm>
          <a:custGeom>
            <a:avLst/>
            <a:gdLst>
              <a:gd name="connsiteX0" fmla="*/ 2628038 w 7132729"/>
              <a:gd name="connsiteY0" fmla="*/ 416 h 6870498"/>
              <a:gd name="connsiteX1" fmla="*/ 3688825 w 7132729"/>
              <a:gd name="connsiteY1" fmla="*/ 261751 h 6870498"/>
              <a:gd name="connsiteX2" fmla="*/ 7132729 w 7132729"/>
              <a:gd name="connsiteY2" fmla="*/ 1985125 h 6870498"/>
              <a:gd name="connsiteX3" fmla="*/ 7132729 w 7132729"/>
              <a:gd name="connsiteY3" fmla="*/ 6870498 h 6870498"/>
              <a:gd name="connsiteX4" fmla="*/ 5363797 w 7132729"/>
              <a:gd name="connsiteY4" fmla="*/ 6870498 h 6870498"/>
              <a:gd name="connsiteX5" fmla="*/ 1379455 w 7132729"/>
              <a:gd name="connsiteY5" fmla="*/ 4876681 h 6870498"/>
              <a:gd name="connsiteX6" fmla="*/ 278947 w 7132729"/>
              <a:gd name="connsiteY6" fmla="*/ 1440688 h 6870498"/>
              <a:gd name="connsiteX7" fmla="*/ 2474564 w 7132729"/>
              <a:gd name="connsiteY7" fmla="*/ 2340 h 6870498"/>
              <a:gd name="connsiteX8" fmla="*/ 2628038 w 7132729"/>
              <a:gd name="connsiteY8" fmla="*/ 416 h 68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2729" h="6870498">
                <a:moveTo>
                  <a:pt x="2628038" y="416"/>
                </a:moveTo>
                <a:cubicBezTo>
                  <a:pt x="2986719" y="6986"/>
                  <a:pt x="3348289" y="91342"/>
                  <a:pt x="3688825" y="261751"/>
                </a:cubicBezTo>
                <a:lnTo>
                  <a:pt x="7132729" y="1985125"/>
                </a:lnTo>
                <a:lnTo>
                  <a:pt x="7132729" y="6870498"/>
                </a:lnTo>
                <a:lnTo>
                  <a:pt x="5363797" y="6870498"/>
                </a:lnTo>
                <a:lnTo>
                  <a:pt x="1379455" y="4876681"/>
                </a:lnTo>
                <a:cubicBezTo>
                  <a:pt x="134070" y="4253474"/>
                  <a:pt x="-358802" y="2715135"/>
                  <a:pt x="278947" y="1440688"/>
                </a:cubicBezTo>
                <a:cubicBezTo>
                  <a:pt x="717401" y="564506"/>
                  <a:pt x="1576042" y="41279"/>
                  <a:pt x="2474564" y="2340"/>
                </a:cubicBezTo>
                <a:cubicBezTo>
                  <a:pt x="2525616" y="128"/>
                  <a:pt x="2576798" y="-521"/>
                  <a:pt x="2628038" y="416"/>
                </a:cubicBezTo>
                <a:close/>
              </a:path>
            </a:pathLst>
          </a:custGeom>
          <a:solidFill>
            <a:srgbClr val="00365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378801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NA">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EBE44C-E779-40C4-8C7E-06550207AF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7296150" cy="6858000"/>
          </a:xfrm>
          <a:prstGeom prst="rect">
            <a:avLst/>
          </a:prstGeom>
        </p:spPr>
      </p:pic>
      <p:sp>
        <p:nvSpPr>
          <p:cNvPr id="12" name="Espace réservé pour une image  11">
            <a:extLst>
              <a:ext uri="{FF2B5EF4-FFF2-40B4-BE49-F238E27FC236}">
                <a16:creationId xmlns:a16="http://schemas.microsoft.com/office/drawing/2014/main" id="{3CFD3403-F2E0-4B5A-9982-BE881300D406}"/>
              </a:ext>
            </a:extLst>
          </p:cNvPr>
          <p:cNvSpPr>
            <a:spLocks noGrp="1"/>
          </p:cNvSpPr>
          <p:nvPr>
            <p:ph type="pic" sz="quarter" idx="22"/>
          </p:nvPr>
        </p:nvSpPr>
        <p:spPr>
          <a:xfrm>
            <a:off x="7296000" y="0"/>
            <a:ext cx="4896000" cy="6858000"/>
          </a:xfrm>
          <a:prstGeom prst="rect">
            <a:avLst/>
          </a:prstGeom>
          <a:pattFill prst="openDmnd">
            <a:fgClr>
              <a:schemeClr val="bg2"/>
            </a:fgClr>
            <a:bgClr>
              <a:schemeClr val="bg1"/>
            </a:bgClr>
          </a:pattFill>
        </p:spPr>
        <p:txBody>
          <a:bodyPr anchor="ctr">
            <a:noAutofit/>
          </a:bodyPr>
          <a:lstStyle>
            <a:lvl1pPr marL="0" indent="0" algn="ctr">
              <a:buNone/>
              <a:defRPr sz="1000" b="0">
                <a:solidFill>
                  <a:schemeClr val="tx1"/>
                </a:solidFill>
              </a:defRPr>
            </a:lvl1pPr>
          </a:lstStyle>
          <a:p>
            <a:r>
              <a:rPr lang="en-US" dirty="0"/>
              <a:t>Click icon to add picture</a:t>
            </a:r>
            <a:endParaRPr lang="fr-FR" dirty="0"/>
          </a:p>
        </p:txBody>
      </p:sp>
      <p:pic>
        <p:nvPicPr>
          <p:cNvPr id="14" name="Image 13">
            <a:extLst>
              <a:ext uri="{FF2B5EF4-FFF2-40B4-BE49-F238E27FC236}">
                <a16:creationId xmlns:a16="http://schemas.microsoft.com/office/drawing/2014/main" id="{36AA8AC3-2A41-4C8E-8FFD-C1230D224E9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6282" t="10395" r="3579" b="43133"/>
          <a:stretch/>
        </p:blipFill>
        <p:spPr>
          <a:xfrm>
            <a:off x="449619" y="6523639"/>
            <a:ext cx="234024" cy="180019"/>
          </a:xfrm>
          <a:prstGeom prst="rect">
            <a:avLst/>
          </a:prstGeom>
        </p:spPr>
      </p:pic>
      <p:cxnSp>
        <p:nvCxnSpPr>
          <p:cNvPr id="16" name="Connecteur droit 15">
            <a:extLst>
              <a:ext uri="{FF2B5EF4-FFF2-40B4-BE49-F238E27FC236}">
                <a16:creationId xmlns:a16="http://schemas.microsoft.com/office/drawing/2014/main" id="{E706CF06-AF55-49F8-B86F-E5016D0C3BE1}"/>
              </a:ext>
            </a:extLst>
          </p:cNvPr>
          <p:cNvCxnSpPr>
            <a:cxnSpLocks/>
          </p:cNvCxnSpPr>
          <p:nvPr userDrawn="1"/>
        </p:nvCxnSpPr>
        <p:spPr>
          <a:xfrm>
            <a:off x="449619" y="6369296"/>
            <a:ext cx="637588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29DB393-09A4-3A18-C1D8-8288DEFF2D37}"/>
              </a:ext>
            </a:extLst>
          </p:cNvPr>
          <p:cNvSpPr txBox="1"/>
          <p:nvPr userDrawn="1"/>
        </p:nvSpPr>
        <p:spPr>
          <a:xfrm>
            <a:off x="61540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95000"/>
                  </a:schemeClr>
                </a:solidFill>
              </a:rPr>
              <a:pPr algn="r"/>
              <a:t>‹#›</a:t>
            </a:fld>
            <a:endParaRPr lang="en-GB" sz="1000" dirty="0">
              <a:solidFill>
                <a:schemeClr val="bg1">
                  <a:lumMod val="95000"/>
                </a:schemeClr>
              </a:solidFill>
            </a:endParaRPr>
          </a:p>
        </p:txBody>
      </p:sp>
      <p:sp>
        <p:nvSpPr>
          <p:cNvPr id="4" name="Espace réservé du texte 7">
            <a:extLst>
              <a:ext uri="{FF2B5EF4-FFF2-40B4-BE49-F238E27FC236}">
                <a16:creationId xmlns:a16="http://schemas.microsoft.com/office/drawing/2014/main" id="{24563573-7CB0-4840-2604-A8786B4EB1C4}"/>
              </a:ext>
            </a:extLst>
          </p:cNvPr>
          <p:cNvSpPr>
            <a:spLocks noGrp="1"/>
          </p:cNvSpPr>
          <p:nvPr>
            <p:ph type="body" sz="quarter" idx="13" hasCustomPrompt="1"/>
          </p:nvPr>
        </p:nvSpPr>
        <p:spPr>
          <a:xfrm>
            <a:off x="449619" y="1706253"/>
            <a:ext cx="6177423" cy="2103653"/>
          </a:xfrm>
          <a:prstGeom prst="rect">
            <a:avLst/>
          </a:prstGeom>
        </p:spPr>
        <p:txBody>
          <a:bodyPr/>
          <a:lstStyle>
            <a:lvl1pPr>
              <a:buAutoNum type="arabicPeriod"/>
              <a:defRPr sz="2800">
                <a:solidFill>
                  <a:schemeClr val="bg1"/>
                </a:solidFill>
              </a:defRPr>
            </a:lvl1pPr>
            <a:lvl2pPr>
              <a:buAutoNum type="alphaLcPeriod"/>
              <a:defRPr sz="18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GB" noProof="0"/>
              <a:t>Level 1</a:t>
            </a:r>
          </a:p>
          <a:p>
            <a:pPr lvl="1"/>
            <a:r>
              <a:rPr lang="en-GB" noProof="0"/>
              <a:t>Level 2</a:t>
            </a:r>
          </a:p>
          <a:p>
            <a:pPr lvl="2"/>
            <a:r>
              <a:rPr lang="en-GB" noProof="0"/>
              <a:t>Level 3</a:t>
            </a:r>
          </a:p>
          <a:p>
            <a:pPr lvl="3"/>
            <a:r>
              <a:rPr lang="en-GB" noProof="0"/>
              <a:t>Level 4</a:t>
            </a:r>
          </a:p>
          <a:p>
            <a:pPr lvl="4"/>
            <a:r>
              <a:rPr lang="en-GB" noProof="0"/>
              <a:t>Level 5</a:t>
            </a:r>
          </a:p>
        </p:txBody>
      </p:sp>
      <p:sp>
        <p:nvSpPr>
          <p:cNvPr id="5" name="Titre 24">
            <a:extLst>
              <a:ext uri="{FF2B5EF4-FFF2-40B4-BE49-F238E27FC236}">
                <a16:creationId xmlns:a16="http://schemas.microsoft.com/office/drawing/2014/main" id="{74C7EC19-301B-AEA7-DDB6-8865DA246C57}"/>
              </a:ext>
            </a:extLst>
          </p:cNvPr>
          <p:cNvSpPr>
            <a:spLocks noGrp="1"/>
          </p:cNvSpPr>
          <p:nvPr>
            <p:ph type="title" hasCustomPrompt="1"/>
          </p:nvPr>
        </p:nvSpPr>
        <p:spPr>
          <a:xfrm>
            <a:off x="449619" y="894206"/>
            <a:ext cx="6177423" cy="553998"/>
          </a:xfrm>
        </p:spPr>
        <p:txBody>
          <a:bodyPr/>
          <a:lstStyle>
            <a:lvl1pPr algn="l">
              <a:defRPr sz="3600">
                <a:solidFill>
                  <a:schemeClr val="bg1"/>
                </a:solidFill>
              </a:defRPr>
            </a:lvl1pPr>
          </a:lstStyle>
          <a:p>
            <a:r>
              <a:rPr lang="en-GB" noProof="0"/>
              <a:t>SLIDE Title</a:t>
            </a:r>
          </a:p>
        </p:txBody>
      </p:sp>
      <p:sp>
        <p:nvSpPr>
          <p:cNvPr id="6" name="ZoneTexte 10">
            <a:extLst>
              <a:ext uri="{FF2B5EF4-FFF2-40B4-BE49-F238E27FC236}">
                <a16:creationId xmlns:a16="http://schemas.microsoft.com/office/drawing/2014/main" id="{2C27EC51-9443-240C-C4A2-245B60F9151D}"/>
              </a:ext>
            </a:extLst>
          </p:cNvPr>
          <p:cNvSpPr txBox="1"/>
          <p:nvPr userDrawn="1"/>
        </p:nvSpPr>
        <p:spPr>
          <a:xfrm>
            <a:off x="799491" y="6550242"/>
            <a:ext cx="4819195" cy="307777"/>
          </a:xfrm>
          <a:prstGeom prst="rect">
            <a:avLst/>
          </a:prstGeom>
          <a:noFill/>
        </p:spPr>
        <p:txBody>
          <a:bodyPr wrap="none" lIns="36000" tIns="0" rIns="36000" bIns="0" rtlCol="0" anchor="ctr">
            <a:spAutoFit/>
          </a:bodyPr>
          <a:lstStyle/>
          <a:p>
            <a:r>
              <a:rPr lang="en-US" sz="1000" b="1" i="0" dirty="0">
                <a:solidFill>
                  <a:schemeClr val="bg1"/>
                </a:solidFill>
                <a:effectLst/>
                <a:latin typeface="+mj-lt"/>
              </a:rPr>
              <a:t>WITEKIO - Your Trusted </a:t>
            </a:r>
            <a:r>
              <a:rPr lang="en-US" sz="1000" b="1" i="0" dirty="0">
                <a:solidFill>
                  <a:srgbClr val="FFD518"/>
                </a:solidFill>
                <a:effectLst/>
                <a:latin typeface="+mj-lt"/>
              </a:rPr>
              <a:t>Embedded Software, Application and Connectivity </a:t>
            </a:r>
            <a:r>
              <a:rPr lang="en-US" sz="1000" b="1" i="0" dirty="0">
                <a:solidFill>
                  <a:schemeClr val="bg1"/>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Tree>
    <p:extLst>
      <p:ext uri="{BB962C8B-B14F-4D97-AF65-F5344CB8AC3E}">
        <p14:creationId xmlns:p14="http://schemas.microsoft.com/office/powerpoint/2010/main" val="288908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NA">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EBE44C-E779-40C4-8C7E-06550207AF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989" r="6344"/>
          <a:stretch/>
        </p:blipFill>
        <p:spPr>
          <a:xfrm>
            <a:off x="0" y="0"/>
            <a:ext cx="6184899" cy="6858000"/>
          </a:xfrm>
          <a:prstGeom prst="rect">
            <a:avLst/>
          </a:prstGeom>
        </p:spPr>
      </p:pic>
      <p:pic>
        <p:nvPicPr>
          <p:cNvPr id="14" name="Image 13">
            <a:extLst>
              <a:ext uri="{FF2B5EF4-FFF2-40B4-BE49-F238E27FC236}">
                <a16:creationId xmlns:a16="http://schemas.microsoft.com/office/drawing/2014/main" id="{36AA8AC3-2A41-4C8E-8FFD-C1230D224E9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6282" t="10395" r="3579" b="43133"/>
          <a:stretch/>
        </p:blipFill>
        <p:spPr>
          <a:xfrm>
            <a:off x="449619" y="6523639"/>
            <a:ext cx="234024" cy="180019"/>
          </a:xfrm>
          <a:prstGeom prst="rect">
            <a:avLst/>
          </a:prstGeom>
        </p:spPr>
      </p:pic>
      <p:cxnSp>
        <p:nvCxnSpPr>
          <p:cNvPr id="15" name="Connecteur droit 15">
            <a:extLst>
              <a:ext uri="{FF2B5EF4-FFF2-40B4-BE49-F238E27FC236}">
                <a16:creationId xmlns:a16="http://schemas.microsoft.com/office/drawing/2014/main" id="{28DC4374-70DB-9BE1-30E7-6BE13F00445C}"/>
              </a:ext>
            </a:extLst>
          </p:cNvPr>
          <p:cNvCxnSpPr/>
          <p:nvPr userDrawn="1"/>
        </p:nvCxnSpPr>
        <p:spPr>
          <a:xfrm>
            <a:off x="449619" y="6369296"/>
            <a:ext cx="1130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5F2C8A-2CFA-E349-CE00-C35E240B05D7}"/>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50000"/>
                  </a:schemeClr>
                </a:solidFill>
              </a:rPr>
              <a:pPr algn="r"/>
              <a:t>‹#›</a:t>
            </a:fld>
            <a:endParaRPr lang="en-GB" sz="1000" dirty="0">
              <a:solidFill>
                <a:schemeClr val="bg1">
                  <a:lumMod val="50000"/>
                </a:schemeClr>
              </a:solidFill>
            </a:endParaRPr>
          </a:p>
        </p:txBody>
      </p:sp>
      <p:sp>
        <p:nvSpPr>
          <p:cNvPr id="12" name="TextBox 11">
            <a:extLst>
              <a:ext uri="{FF2B5EF4-FFF2-40B4-BE49-F238E27FC236}">
                <a16:creationId xmlns:a16="http://schemas.microsoft.com/office/drawing/2014/main" id="{66B8ED6B-027B-EE3D-C5E1-3099FE3B1E22}"/>
              </a:ext>
            </a:extLst>
          </p:cNvPr>
          <p:cNvSpPr txBox="1"/>
          <p:nvPr userDrawn="1"/>
        </p:nvSpPr>
        <p:spPr>
          <a:xfrm>
            <a:off x="6826073" y="6432461"/>
            <a:ext cx="3992238" cy="369332"/>
          </a:xfrm>
          <a:prstGeom prst="rect">
            <a:avLst/>
          </a:prstGeom>
          <a:noFill/>
        </p:spPr>
        <p:txBody>
          <a:bodyPr wrap="square">
            <a:spAutoFit/>
          </a:bodyPr>
          <a:lstStyle/>
          <a:p>
            <a:pPr algn="just"/>
            <a:r>
              <a:rPr lang="en-US" sz="600" b="0" i="0" dirty="0">
                <a:solidFill>
                  <a:schemeClr val="bg1">
                    <a:lumMod val="50000"/>
                  </a:schemeClr>
                </a:solidFill>
                <a:effectLst/>
                <a:latin typeface="+mn-lt"/>
              </a:rPr>
              <a:t>This document and the information it contains is </a:t>
            </a:r>
            <a:r>
              <a:rPr lang="en-US" sz="600" b="1" i="0" dirty="0">
                <a:solidFill>
                  <a:schemeClr val="bg1">
                    <a:lumMod val="50000"/>
                  </a:schemeClr>
                </a:solidFill>
                <a:effectLst/>
                <a:latin typeface="+mn-lt"/>
              </a:rPr>
              <a:t>CONFIDENTIAL</a:t>
            </a:r>
            <a:r>
              <a:rPr lang="en-US" sz="600" b="0" i="0" dirty="0">
                <a:solidFill>
                  <a:schemeClr val="bg1">
                    <a:lumMod val="50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50000"/>
                </a:schemeClr>
              </a:solidFill>
              <a:latin typeface="+mn-lt"/>
            </a:endParaRPr>
          </a:p>
        </p:txBody>
      </p:sp>
      <p:sp>
        <p:nvSpPr>
          <p:cNvPr id="6" name="Espace réservé du texte 7">
            <a:extLst>
              <a:ext uri="{FF2B5EF4-FFF2-40B4-BE49-F238E27FC236}">
                <a16:creationId xmlns:a16="http://schemas.microsoft.com/office/drawing/2014/main" id="{C3366689-4248-E602-F739-547F1261115B}"/>
              </a:ext>
            </a:extLst>
          </p:cNvPr>
          <p:cNvSpPr>
            <a:spLocks noGrp="1"/>
          </p:cNvSpPr>
          <p:nvPr>
            <p:ph type="body" sz="quarter" idx="13" hasCustomPrompt="1"/>
          </p:nvPr>
        </p:nvSpPr>
        <p:spPr>
          <a:xfrm>
            <a:off x="449620" y="1706253"/>
            <a:ext cx="5296018" cy="2103653"/>
          </a:xfrm>
          <a:prstGeom prst="rect">
            <a:avLst/>
          </a:prstGeom>
        </p:spPr>
        <p:txBody>
          <a:bodyPr/>
          <a:lstStyle>
            <a:lvl1pPr>
              <a:buAutoNum type="arabicPeriod"/>
              <a:defRPr sz="2800">
                <a:solidFill>
                  <a:schemeClr val="bg1"/>
                </a:solidFill>
              </a:defRPr>
            </a:lvl1pPr>
            <a:lvl2pPr>
              <a:buAutoNum type="alphaLcPeriod"/>
              <a:defRPr sz="18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GB" noProof="0"/>
              <a:t>Level 1</a:t>
            </a:r>
          </a:p>
          <a:p>
            <a:pPr lvl="1"/>
            <a:r>
              <a:rPr lang="en-GB" noProof="0"/>
              <a:t>Level 2</a:t>
            </a:r>
          </a:p>
          <a:p>
            <a:pPr lvl="2"/>
            <a:r>
              <a:rPr lang="en-GB" noProof="0"/>
              <a:t>Level 3</a:t>
            </a:r>
          </a:p>
          <a:p>
            <a:pPr lvl="3"/>
            <a:r>
              <a:rPr lang="en-GB" noProof="0"/>
              <a:t>Level 4</a:t>
            </a:r>
          </a:p>
          <a:p>
            <a:pPr lvl="4"/>
            <a:r>
              <a:rPr lang="en-GB" noProof="0"/>
              <a:t>Level 5</a:t>
            </a:r>
          </a:p>
        </p:txBody>
      </p:sp>
      <p:sp>
        <p:nvSpPr>
          <p:cNvPr id="7" name="Titre 24">
            <a:extLst>
              <a:ext uri="{FF2B5EF4-FFF2-40B4-BE49-F238E27FC236}">
                <a16:creationId xmlns:a16="http://schemas.microsoft.com/office/drawing/2014/main" id="{D598CD33-57CE-E06A-7CA7-6B73CB945EF6}"/>
              </a:ext>
            </a:extLst>
          </p:cNvPr>
          <p:cNvSpPr>
            <a:spLocks noGrp="1"/>
          </p:cNvSpPr>
          <p:nvPr>
            <p:ph type="title" hasCustomPrompt="1"/>
          </p:nvPr>
        </p:nvSpPr>
        <p:spPr>
          <a:xfrm>
            <a:off x="449620" y="894206"/>
            <a:ext cx="5296018" cy="553998"/>
          </a:xfrm>
        </p:spPr>
        <p:txBody>
          <a:bodyPr/>
          <a:lstStyle>
            <a:lvl1pPr algn="l">
              <a:defRPr sz="3600">
                <a:solidFill>
                  <a:schemeClr val="bg1"/>
                </a:solidFill>
              </a:defRPr>
            </a:lvl1pPr>
          </a:lstStyle>
          <a:p>
            <a:r>
              <a:rPr lang="en-GB" noProof="0"/>
              <a:t>SLIDE Title</a:t>
            </a:r>
          </a:p>
        </p:txBody>
      </p:sp>
      <p:sp>
        <p:nvSpPr>
          <p:cNvPr id="4" name="ZoneTexte 10">
            <a:extLst>
              <a:ext uri="{FF2B5EF4-FFF2-40B4-BE49-F238E27FC236}">
                <a16:creationId xmlns:a16="http://schemas.microsoft.com/office/drawing/2014/main" id="{E6B5FE2E-F081-D8A5-239B-9B7D9315EDA0}"/>
              </a:ext>
            </a:extLst>
          </p:cNvPr>
          <p:cNvSpPr txBox="1"/>
          <p:nvPr userDrawn="1"/>
        </p:nvSpPr>
        <p:spPr>
          <a:xfrm>
            <a:off x="799491" y="6550242"/>
            <a:ext cx="4819195" cy="307777"/>
          </a:xfrm>
          <a:prstGeom prst="rect">
            <a:avLst/>
          </a:prstGeom>
          <a:noFill/>
        </p:spPr>
        <p:txBody>
          <a:bodyPr wrap="none" lIns="36000" tIns="0" rIns="36000" bIns="0" rtlCol="0" anchor="ctr">
            <a:spAutoFit/>
          </a:bodyPr>
          <a:lstStyle/>
          <a:p>
            <a:r>
              <a:rPr lang="en-US" sz="1000" b="1" i="0" dirty="0">
                <a:solidFill>
                  <a:schemeClr val="bg1"/>
                </a:solidFill>
                <a:effectLst/>
                <a:latin typeface="+mj-lt"/>
              </a:rPr>
              <a:t>WITEKIO - Your Trusted </a:t>
            </a:r>
            <a:r>
              <a:rPr lang="en-US" sz="1000" b="1" i="0" dirty="0">
                <a:solidFill>
                  <a:srgbClr val="FFD518"/>
                </a:solidFill>
                <a:effectLst/>
                <a:latin typeface="+mj-lt"/>
              </a:rPr>
              <a:t>Embedded Software, Application and Connectivity </a:t>
            </a:r>
            <a:r>
              <a:rPr lang="en-US" sz="1000" b="1" i="0" dirty="0">
                <a:solidFill>
                  <a:schemeClr val="bg1"/>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Tree>
    <p:extLst>
      <p:ext uri="{BB962C8B-B14F-4D97-AF65-F5344CB8AC3E}">
        <p14:creationId xmlns:p14="http://schemas.microsoft.com/office/powerpoint/2010/main" val="215766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Espace réservé pour une image  11">
            <a:extLst>
              <a:ext uri="{FF2B5EF4-FFF2-40B4-BE49-F238E27FC236}">
                <a16:creationId xmlns:a16="http://schemas.microsoft.com/office/drawing/2014/main" id="{2767A1C6-5CA1-4D03-9A1D-C81005732BFC}"/>
              </a:ext>
            </a:extLst>
          </p:cNvPr>
          <p:cNvSpPr>
            <a:spLocks noGrp="1"/>
          </p:cNvSpPr>
          <p:nvPr>
            <p:ph type="pic" sz="quarter" idx="15"/>
          </p:nvPr>
        </p:nvSpPr>
        <p:spPr>
          <a:xfrm>
            <a:off x="3047692" y="2514785"/>
            <a:ext cx="2700000" cy="1764000"/>
          </a:xfrm>
          <a:prstGeom prst="rect">
            <a:avLst/>
          </a:prstGeom>
          <a:pattFill prst="openDmnd">
            <a:fgClr>
              <a:schemeClr val="bg2"/>
            </a:fgClr>
            <a:bgClr>
              <a:schemeClr val="bg1"/>
            </a:bgClr>
          </a:pattFill>
        </p:spPr>
        <p:txBody>
          <a:bodyPr anchor="ctr">
            <a:noAutofit/>
          </a:bodyPr>
          <a:lstStyle>
            <a:lvl1pPr marL="0" indent="0" algn="ctr">
              <a:buNone/>
              <a:defRPr sz="1000" b="0">
                <a:solidFill>
                  <a:schemeClr val="tx1"/>
                </a:solidFill>
              </a:defRPr>
            </a:lvl1pPr>
          </a:lstStyle>
          <a:p>
            <a:r>
              <a:rPr lang="en-US" dirty="0"/>
              <a:t>Click icon to add picture</a:t>
            </a:r>
            <a:endParaRPr lang="fr-FR" dirty="0"/>
          </a:p>
        </p:txBody>
      </p:sp>
      <p:sp>
        <p:nvSpPr>
          <p:cNvPr id="7" name="Espace réservé pour une image  11">
            <a:extLst>
              <a:ext uri="{FF2B5EF4-FFF2-40B4-BE49-F238E27FC236}">
                <a16:creationId xmlns:a16="http://schemas.microsoft.com/office/drawing/2014/main" id="{8540F284-787B-432F-84E9-182CD0360FB8}"/>
              </a:ext>
            </a:extLst>
          </p:cNvPr>
          <p:cNvSpPr>
            <a:spLocks noGrp="1"/>
          </p:cNvSpPr>
          <p:nvPr>
            <p:ph type="pic" sz="quarter" idx="16"/>
          </p:nvPr>
        </p:nvSpPr>
        <p:spPr>
          <a:xfrm>
            <a:off x="6382508" y="4473292"/>
            <a:ext cx="2340000" cy="1584000"/>
          </a:xfrm>
          <a:prstGeom prst="rect">
            <a:avLst/>
          </a:prstGeom>
          <a:pattFill prst="openDmnd">
            <a:fgClr>
              <a:schemeClr val="bg2"/>
            </a:fgClr>
            <a:bgClr>
              <a:schemeClr val="bg1"/>
            </a:bgClr>
          </a:pattFill>
        </p:spPr>
        <p:txBody>
          <a:bodyPr anchor="ctr">
            <a:noAutofit/>
          </a:bodyPr>
          <a:lstStyle>
            <a:lvl1pPr algn="ctr">
              <a:defRPr sz="1000" b="0">
                <a:solidFill>
                  <a:schemeClr val="tx1"/>
                </a:solidFill>
              </a:defRPr>
            </a:lvl1pPr>
          </a:lstStyle>
          <a:p>
            <a:r>
              <a:rPr lang="en-US" dirty="0"/>
              <a:t>Click icon to add picture</a:t>
            </a:r>
            <a:endParaRPr lang="fr-FR" dirty="0"/>
          </a:p>
        </p:txBody>
      </p:sp>
      <p:sp>
        <p:nvSpPr>
          <p:cNvPr id="8" name="Espace réservé du texte 9">
            <a:extLst>
              <a:ext uri="{FF2B5EF4-FFF2-40B4-BE49-F238E27FC236}">
                <a16:creationId xmlns:a16="http://schemas.microsoft.com/office/drawing/2014/main" id="{AEB08E84-163D-4EE9-9237-EA7AAD0E4883}"/>
              </a:ext>
            </a:extLst>
          </p:cNvPr>
          <p:cNvSpPr>
            <a:spLocks noGrp="1"/>
          </p:cNvSpPr>
          <p:nvPr>
            <p:ph type="body" sz="quarter" idx="14" hasCustomPrompt="1"/>
          </p:nvPr>
        </p:nvSpPr>
        <p:spPr>
          <a:xfrm>
            <a:off x="659396" y="764614"/>
            <a:ext cx="5040000" cy="1476164"/>
          </a:xfrm>
          <a:prstGeom prst="rect">
            <a:avLst/>
          </a:prstGeom>
          <a:ln w="127000">
            <a:solidFill>
              <a:schemeClr val="tx2"/>
            </a:solidFill>
            <a:miter lim="800000"/>
          </a:ln>
        </p:spPr>
        <p:txBody>
          <a:bodyPr anchor="ctr">
            <a:noAutofit/>
          </a:bodyPr>
          <a:lstStyle>
            <a:lvl1pPr algn="ctr">
              <a:buFontTx/>
              <a:buNone/>
              <a:defRPr sz="5000" b="0" cap="all" baseline="0">
                <a:solidFill>
                  <a:schemeClr val="tx2"/>
                </a:solidFill>
                <a:latin typeface="+mj-lt"/>
              </a:defRPr>
            </a:lvl1pPr>
            <a:lvl2pPr>
              <a:spcBef>
                <a:spcPts val="0"/>
              </a:spcBef>
              <a:buFontTx/>
              <a:buNone/>
              <a:defRPr b="0">
                <a:solidFill>
                  <a:schemeClr val="tx1"/>
                </a:solidFill>
              </a:defRPr>
            </a:lvl2pPr>
            <a:lvl3pPr marL="0" indent="0">
              <a:spcBef>
                <a:spcPts val="0"/>
              </a:spcBef>
              <a:buFontTx/>
              <a:buNone/>
              <a:defRPr b="0">
                <a:solidFill>
                  <a:schemeClr val="tx1"/>
                </a:solidFill>
              </a:defRPr>
            </a:lvl3pPr>
            <a:lvl4pPr>
              <a:buFontTx/>
              <a:buNone/>
              <a:defRPr b="0">
                <a:solidFill>
                  <a:schemeClr val="tx1"/>
                </a:solidFill>
              </a:defRPr>
            </a:lvl4pPr>
            <a:lvl5pPr>
              <a:buFontTx/>
              <a:buNone/>
              <a:defRPr b="0">
                <a:solidFill>
                  <a:schemeClr val="tx1"/>
                </a:solidFill>
              </a:defRPr>
            </a:lvl5pPr>
          </a:lstStyle>
          <a:p>
            <a:pPr lvl="0"/>
            <a:r>
              <a:rPr lang="fr-FR"/>
              <a:t>Keyword</a:t>
            </a:r>
          </a:p>
        </p:txBody>
      </p:sp>
      <p:sp>
        <p:nvSpPr>
          <p:cNvPr id="9" name="Espace réservé du texte 9">
            <a:extLst>
              <a:ext uri="{FF2B5EF4-FFF2-40B4-BE49-F238E27FC236}">
                <a16:creationId xmlns:a16="http://schemas.microsoft.com/office/drawing/2014/main" id="{AB693582-D3F8-4894-80AB-A1E68A6C1E66}"/>
              </a:ext>
            </a:extLst>
          </p:cNvPr>
          <p:cNvSpPr>
            <a:spLocks noGrp="1"/>
          </p:cNvSpPr>
          <p:nvPr>
            <p:ph type="body" sz="quarter" idx="17" hasCustomPrompt="1"/>
          </p:nvPr>
        </p:nvSpPr>
        <p:spPr>
          <a:xfrm>
            <a:off x="5993559" y="692696"/>
            <a:ext cx="2772308" cy="1620000"/>
          </a:xfrm>
          <a:prstGeom prst="rect">
            <a:avLst/>
          </a:prstGeom>
          <a:solidFill>
            <a:schemeClr val="accent1"/>
          </a:solidFill>
          <a:ln w="127000">
            <a:noFill/>
            <a:miter lim="800000"/>
          </a:ln>
        </p:spPr>
        <p:txBody>
          <a:bodyPr anchor="ctr">
            <a:noAutofit/>
          </a:bodyPr>
          <a:lstStyle>
            <a:lvl1pPr algn="ctr">
              <a:buFontTx/>
              <a:buNone/>
              <a:defRPr sz="3200" b="0" cap="all" baseline="0">
                <a:solidFill>
                  <a:schemeClr val="tx2"/>
                </a:solidFill>
                <a:latin typeface="+mn-lt"/>
                <a:ea typeface="Source Sans Pro Light" panose="020B0403030403020204" pitchFamily="34" charset="0"/>
              </a:defRPr>
            </a:lvl1pPr>
            <a:lvl2pPr>
              <a:spcBef>
                <a:spcPts val="0"/>
              </a:spcBef>
              <a:buFontTx/>
              <a:buNone/>
              <a:defRPr b="0">
                <a:solidFill>
                  <a:schemeClr val="tx1"/>
                </a:solidFill>
              </a:defRPr>
            </a:lvl2pPr>
            <a:lvl3pPr marL="0" indent="0">
              <a:spcBef>
                <a:spcPts val="0"/>
              </a:spcBef>
              <a:buFontTx/>
              <a:buNone/>
              <a:defRPr b="0">
                <a:solidFill>
                  <a:schemeClr val="tx1"/>
                </a:solidFill>
              </a:defRPr>
            </a:lvl3pPr>
            <a:lvl4pPr>
              <a:buFontTx/>
              <a:buNone/>
              <a:defRPr b="0">
                <a:solidFill>
                  <a:schemeClr val="tx1"/>
                </a:solidFill>
              </a:defRPr>
            </a:lvl4pPr>
            <a:lvl5pPr>
              <a:buFontTx/>
              <a:buNone/>
              <a:defRPr b="0">
                <a:solidFill>
                  <a:schemeClr val="tx1"/>
                </a:solidFill>
              </a:defRPr>
            </a:lvl5pPr>
          </a:lstStyle>
          <a:p>
            <a:pPr lvl="0"/>
            <a:r>
              <a:rPr lang="fr-FR"/>
              <a:t>Keyword</a:t>
            </a:r>
          </a:p>
        </p:txBody>
      </p:sp>
      <p:sp>
        <p:nvSpPr>
          <p:cNvPr id="10" name="Espace réservé du texte 9">
            <a:extLst>
              <a:ext uri="{FF2B5EF4-FFF2-40B4-BE49-F238E27FC236}">
                <a16:creationId xmlns:a16="http://schemas.microsoft.com/office/drawing/2014/main" id="{A8396976-4321-471D-AF55-97A79FF54D4C}"/>
              </a:ext>
            </a:extLst>
          </p:cNvPr>
          <p:cNvSpPr>
            <a:spLocks noGrp="1"/>
          </p:cNvSpPr>
          <p:nvPr>
            <p:ph type="body" sz="quarter" idx="18" hasCustomPrompt="1"/>
          </p:nvPr>
        </p:nvSpPr>
        <p:spPr>
          <a:xfrm>
            <a:off x="611360" y="2514785"/>
            <a:ext cx="2196244" cy="1764000"/>
          </a:xfrm>
          <a:prstGeom prst="rect">
            <a:avLst/>
          </a:prstGeom>
          <a:solidFill>
            <a:schemeClr val="accent1"/>
          </a:solidFill>
          <a:ln w="127000">
            <a:noFill/>
            <a:miter lim="800000"/>
          </a:ln>
        </p:spPr>
        <p:txBody>
          <a:bodyPr anchor="ctr">
            <a:noAutofit/>
          </a:bodyPr>
          <a:lstStyle>
            <a:lvl1pPr algn="ctr">
              <a:buFontTx/>
              <a:buNone/>
              <a:defRPr sz="3200" b="0" cap="none" baseline="0">
                <a:solidFill>
                  <a:schemeClr val="tx2"/>
                </a:solidFill>
                <a:latin typeface="+mn-lt"/>
                <a:ea typeface="Source Sans Pro Light" panose="020B0403030403020204" pitchFamily="34" charset="0"/>
              </a:defRPr>
            </a:lvl1pPr>
            <a:lvl2pPr>
              <a:spcBef>
                <a:spcPts val="0"/>
              </a:spcBef>
              <a:buFontTx/>
              <a:buNone/>
              <a:defRPr b="0">
                <a:solidFill>
                  <a:schemeClr val="tx1"/>
                </a:solidFill>
              </a:defRPr>
            </a:lvl2pPr>
            <a:lvl3pPr marL="0" indent="0">
              <a:spcBef>
                <a:spcPts val="0"/>
              </a:spcBef>
              <a:buFontTx/>
              <a:buNone/>
              <a:defRPr b="0">
                <a:solidFill>
                  <a:schemeClr val="tx1"/>
                </a:solidFill>
              </a:defRPr>
            </a:lvl3pPr>
            <a:lvl4pPr>
              <a:buFontTx/>
              <a:buNone/>
              <a:defRPr b="0">
                <a:solidFill>
                  <a:schemeClr val="tx1"/>
                </a:solidFill>
              </a:defRPr>
            </a:lvl4pPr>
            <a:lvl5pPr>
              <a:buFontTx/>
              <a:buNone/>
              <a:defRPr b="0">
                <a:solidFill>
                  <a:schemeClr val="tx1"/>
                </a:solidFill>
              </a:defRPr>
            </a:lvl5pPr>
          </a:lstStyle>
          <a:p>
            <a:pPr lvl="0"/>
            <a:r>
              <a:rPr lang="fr-FR"/>
              <a:t>Keyword</a:t>
            </a:r>
          </a:p>
        </p:txBody>
      </p:sp>
      <p:sp>
        <p:nvSpPr>
          <p:cNvPr id="11" name="Espace réservé du texte 9">
            <a:extLst>
              <a:ext uri="{FF2B5EF4-FFF2-40B4-BE49-F238E27FC236}">
                <a16:creationId xmlns:a16="http://schemas.microsoft.com/office/drawing/2014/main" id="{08387670-185B-4090-9159-86C2DCB6623F}"/>
              </a:ext>
            </a:extLst>
          </p:cNvPr>
          <p:cNvSpPr>
            <a:spLocks noGrp="1"/>
          </p:cNvSpPr>
          <p:nvPr>
            <p:ph type="body" sz="quarter" idx="19" hasCustomPrompt="1"/>
          </p:nvPr>
        </p:nvSpPr>
        <p:spPr>
          <a:xfrm>
            <a:off x="3676934" y="4473292"/>
            <a:ext cx="2448000" cy="1584000"/>
          </a:xfrm>
          <a:prstGeom prst="rect">
            <a:avLst/>
          </a:prstGeom>
          <a:solidFill>
            <a:schemeClr val="tx2"/>
          </a:solidFill>
          <a:ln w="127000">
            <a:noFill/>
            <a:miter lim="800000"/>
          </a:ln>
        </p:spPr>
        <p:txBody>
          <a:bodyPr anchor="ctr">
            <a:noAutofit/>
          </a:bodyPr>
          <a:lstStyle>
            <a:lvl1pPr algn="ctr">
              <a:buFontTx/>
              <a:buNone/>
              <a:defRPr sz="3200" b="0" cap="none" baseline="0">
                <a:solidFill>
                  <a:schemeClr val="bg1"/>
                </a:solidFill>
                <a:latin typeface="+mn-lt"/>
                <a:ea typeface="Source Sans Pro Light" panose="020B0403030403020204" pitchFamily="34" charset="0"/>
              </a:defRPr>
            </a:lvl1pPr>
            <a:lvl2pPr>
              <a:spcBef>
                <a:spcPts val="0"/>
              </a:spcBef>
              <a:buFontTx/>
              <a:buNone/>
              <a:defRPr b="0">
                <a:solidFill>
                  <a:schemeClr val="tx1"/>
                </a:solidFill>
              </a:defRPr>
            </a:lvl2pPr>
            <a:lvl3pPr marL="0" indent="0">
              <a:spcBef>
                <a:spcPts val="0"/>
              </a:spcBef>
              <a:buFontTx/>
              <a:buNone/>
              <a:defRPr b="0">
                <a:solidFill>
                  <a:schemeClr val="tx1"/>
                </a:solidFill>
              </a:defRPr>
            </a:lvl3pPr>
            <a:lvl4pPr>
              <a:buFontTx/>
              <a:buNone/>
              <a:defRPr b="0">
                <a:solidFill>
                  <a:schemeClr val="tx1"/>
                </a:solidFill>
              </a:defRPr>
            </a:lvl4pPr>
            <a:lvl5pPr>
              <a:buFontTx/>
              <a:buNone/>
              <a:defRPr b="0">
                <a:solidFill>
                  <a:schemeClr val="tx1"/>
                </a:solidFill>
              </a:defRPr>
            </a:lvl5pPr>
          </a:lstStyle>
          <a:p>
            <a:pPr lvl="0"/>
            <a:r>
              <a:rPr lang="fr-FR"/>
              <a:t>Keyword</a:t>
            </a:r>
          </a:p>
        </p:txBody>
      </p:sp>
      <p:sp>
        <p:nvSpPr>
          <p:cNvPr id="13" name="Espace réservé du texte 9">
            <a:extLst>
              <a:ext uri="{FF2B5EF4-FFF2-40B4-BE49-F238E27FC236}">
                <a16:creationId xmlns:a16="http://schemas.microsoft.com/office/drawing/2014/main" id="{2276669B-9D86-4257-BE00-4D17952EB0CD}"/>
              </a:ext>
            </a:extLst>
          </p:cNvPr>
          <p:cNvSpPr>
            <a:spLocks noGrp="1"/>
          </p:cNvSpPr>
          <p:nvPr>
            <p:ph type="body" sz="quarter" idx="20" hasCustomPrompt="1"/>
          </p:nvPr>
        </p:nvSpPr>
        <p:spPr>
          <a:xfrm>
            <a:off x="9012624" y="692696"/>
            <a:ext cx="2700000" cy="1620000"/>
          </a:xfrm>
          <a:prstGeom prst="rect">
            <a:avLst/>
          </a:prstGeom>
          <a:solidFill>
            <a:schemeClr val="bg2"/>
          </a:solidFill>
          <a:ln w="127000">
            <a:noFill/>
            <a:miter lim="800000"/>
          </a:ln>
        </p:spPr>
        <p:txBody>
          <a:bodyPr anchor="ctr">
            <a:noAutofit/>
          </a:bodyPr>
          <a:lstStyle>
            <a:lvl1pPr algn="ctr">
              <a:buFontTx/>
              <a:buNone/>
              <a:defRPr sz="3200" b="0" cap="all" baseline="0">
                <a:solidFill>
                  <a:schemeClr val="tx2"/>
                </a:solidFill>
                <a:latin typeface="+mn-lt"/>
                <a:ea typeface="Source Sans Pro Light" panose="020B0403030403020204" pitchFamily="34" charset="0"/>
              </a:defRPr>
            </a:lvl1pPr>
            <a:lvl2pPr>
              <a:spcBef>
                <a:spcPts val="0"/>
              </a:spcBef>
              <a:buFontTx/>
              <a:buNone/>
              <a:defRPr b="0">
                <a:solidFill>
                  <a:schemeClr val="tx1"/>
                </a:solidFill>
              </a:defRPr>
            </a:lvl2pPr>
            <a:lvl3pPr marL="0" indent="0">
              <a:spcBef>
                <a:spcPts val="0"/>
              </a:spcBef>
              <a:buFontTx/>
              <a:buNone/>
              <a:defRPr b="0">
                <a:solidFill>
                  <a:schemeClr val="tx1"/>
                </a:solidFill>
              </a:defRPr>
            </a:lvl3pPr>
            <a:lvl4pPr>
              <a:buFontTx/>
              <a:buNone/>
              <a:defRPr b="0">
                <a:solidFill>
                  <a:schemeClr val="tx1"/>
                </a:solidFill>
              </a:defRPr>
            </a:lvl4pPr>
            <a:lvl5pPr>
              <a:buFontTx/>
              <a:buNone/>
              <a:defRPr b="0">
                <a:solidFill>
                  <a:schemeClr val="tx1"/>
                </a:solidFill>
              </a:defRPr>
            </a:lvl5pPr>
          </a:lstStyle>
          <a:p>
            <a:pPr lvl="0"/>
            <a:r>
              <a:rPr lang="fr-FR"/>
              <a:t>Keyword</a:t>
            </a:r>
          </a:p>
        </p:txBody>
      </p:sp>
      <p:sp>
        <p:nvSpPr>
          <p:cNvPr id="14" name="Espace réservé du texte 9">
            <a:extLst>
              <a:ext uri="{FF2B5EF4-FFF2-40B4-BE49-F238E27FC236}">
                <a16:creationId xmlns:a16="http://schemas.microsoft.com/office/drawing/2014/main" id="{9D0EEE7D-17AE-4B6D-9275-F41B29F8C066}"/>
              </a:ext>
            </a:extLst>
          </p:cNvPr>
          <p:cNvSpPr>
            <a:spLocks noGrp="1"/>
          </p:cNvSpPr>
          <p:nvPr>
            <p:ph type="body" sz="quarter" idx="21" hasCustomPrompt="1"/>
          </p:nvPr>
        </p:nvSpPr>
        <p:spPr>
          <a:xfrm>
            <a:off x="5993559" y="2514785"/>
            <a:ext cx="2736000" cy="1764000"/>
          </a:xfrm>
          <a:prstGeom prst="rect">
            <a:avLst/>
          </a:prstGeom>
          <a:solidFill>
            <a:schemeClr val="bg2"/>
          </a:solidFill>
          <a:ln w="127000">
            <a:noFill/>
            <a:miter lim="800000"/>
          </a:ln>
        </p:spPr>
        <p:txBody>
          <a:bodyPr anchor="ctr">
            <a:noAutofit/>
          </a:bodyPr>
          <a:lstStyle>
            <a:lvl1pPr algn="ctr">
              <a:buFontTx/>
              <a:buNone/>
              <a:defRPr sz="3200" b="0" cap="all" baseline="0">
                <a:solidFill>
                  <a:schemeClr val="tx2"/>
                </a:solidFill>
                <a:latin typeface="+mj-lt"/>
                <a:ea typeface="Source Sans Pro Light" panose="020B0403030403020204" pitchFamily="34" charset="0"/>
              </a:defRPr>
            </a:lvl1pPr>
            <a:lvl2pPr>
              <a:spcBef>
                <a:spcPts val="0"/>
              </a:spcBef>
              <a:buFontTx/>
              <a:buNone/>
              <a:defRPr b="0">
                <a:solidFill>
                  <a:schemeClr val="tx1"/>
                </a:solidFill>
              </a:defRPr>
            </a:lvl2pPr>
            <a:lvl3pPr marL="0" indent="0">
              <a:spcBef>
                <a:spcPts val="0"/>
              </a:spcBef>
              <a:buFontTx/>
              <a:buNone/>
              <a:defRPr b="0">
                <a:solidFill>
                  <a:schemeClr val="tx1"/>
                </a:solidFill>
              </a:defRPr>
            </a:lvl3pPr>
            <a:lvl4pPr>
              <a:buFontTx/>
              <a:buNone/>
              <a:defRPr b="0">
                <a:solidFill>
                  <a:schemeClr val="tx1"/>
                </a:solidFill>
              </a:defRPr>
            </a:lvl4pPr>
            <a:lvl5pPr>
              <a:buFontTx/>
              <a:buNone/>
              <a:defRPr b="0">
                <a:solidFill>
                  <a:schemeClr val="tx1"/>
                </a:solidFill>
              </a:defRPr>
            </a:lvl5pPr>
          </a:lstStyle>
          <a:p>
            <a:pPr lvl="0"/>
            <a:r>
              <a:rPr lang="fr-FR"/>
              <a:t>Keyword</a:t>
            </a:r>
          </a:p>
        </p:txBody>
      </p:sp>
      <p:sp>
        <p:nvSpPr>
          <p:cNvPr id="15" name="Espace réservé du texte 9">
            <a:extLst>
              <a:ext uri="{FF2B5EF4-FFF2-40B4-BE49-F238E27FC236}">
                <a16:creationId xmlns:a16="http://schemas.microsoft.com/office/drawing/2014/main" id="{0B427628-D007-486F-BD41-732D2AD78779}"/>
              </a:ext>
            </a:extLst>
          </p:cNvPr>
          <p:cNvSpPr>
            <a:spLocks noGrp="1"/>
          </p:cNvSpPr>
          <p:nvPr>
            <p:ph type="body" sz="quarter" idx="22" hasCustomPrompt="1"/>
          </p:nvPr>
        </p:nvSpPr>
        <p:spPr>
          <a:xfrm>
            <a:off x="611360" y="4509292"/>
            <a:ext cx="2808000" cy="1548000"/>
          </a:xfrm>
          <a:prstGeom prst="rect">
            <a:avLst/>
          </a:prstGeom>
          <a:solidFill>
            <a:schemeClr val="bg2"/>
          </a:solidFill>
          <a:ln w="127000">
            <a:noFill/>
            <a:miter lim="800000"/>
          </a:ln>
        </p:spPr>
        <p:txBody>
          <a:bodyPr anchor="ctr">
            <a:noAutofit/>
          </a:bodyPr>
          <a:lstStyle>
            <a:lvl1pPr algn="ctr">
              <a:buFontTx/>
              <a:buNone/>
              <a:defRPr sz="3200" b="0" cap="all" baseline="0">
                <a:solidFill>
                  <a:schemeClr val="tx2"/>
                </a:solidFill>
                <a:latin typeface="Source Sans Pro Light" panose="020B0403030403020204" pitchFamily="34" charset="0"/>
                <a:ea typeface="Source Sans Pro Light" panose="020B0403030403020204" pitchFamily="34" charset="0"/>
              </a:defRPr>
            </a:lvl1pPr>
            <a:lvl2pPr>
              <a:spcBef>
                <a:spcPts val="0"/>
              </a:spcBef>
              <a:buFontTx/>
              <a:buNone/>
              <a:defRPr b="0">
                <a:solidFill>
                  <a:schemeClr val="tx1"/>
                </a:solidFill>
              </a:defRPr>
            </a:lvl2pPr>
            <a:lvl3pPr marL="0" indent="0">
              <a:spcBef>
                <a:spcPts val="0"/>
              </a:spcBef>
              <a:buFontTx/>
              <a:buNone/>
              <a:defRPr b="0">
                <a:solidFill>
                  <a:schemeClr val="tx1"/>
                </a:solidFill>
              </a:defRPr>
            </a:lvl3pPr>
            <a:lvl4pPr>
              <a:buFontTx/>
              <a:buNone/>
              <a:defRPr b="0">
                <a:solidFill>
                  <a:schemeClr val="tx1"/>
                </a:solidFill>
              </a:defRPr>
            </a:lvl4pPr>
            <a:lvl5pPr>
              <a:buFontTx/>
              <a:buNone/>
              <a:defRPr b="0">
                <a:solidFill>
                  <a:schemeClr val="tx1"/>
                </a:solidFill>
              </a:defRPr>
            </a:lvl5pPr>
          </a:lstStyle>
          <a:p>
            <a:pPr lvl="0"/>
            <a:r>
              <a:rPr lang="fr-FR"/>
              <a:t>Keyword</a:t>
            </a:r>
          </a:p>
        </p:txBody>
      </p:sp>
      <p:sp>
        <p:nvSpPr>
          <p:cNvPr id="17" name="Espace réservé du texte 9">
            <a:extLst>
              <a:ext uri="{FF2B5EF4-FFF2-40B4-BE49-F238E27FC236}">
                <a16:creationId xmlns:a16="http://schemas.microsoft.com/office/drawing/2014/main" id="{F61F9E97-ECF9-4E9D-9D64-1E86D0C70395}"/>
              </a:ext>
            </a:extLst>
          </p:cNvPr>
          <p:cNvSpPr>
            <a:spLocks noGrp="1"/>
          </p:cNvSpPr>
          <p:nvPr>
            <p:ph type="body" sz="quarter" idx="23" hasCustomPrompt="1"/>
          </p:nvPr>
        </p:nvSpPr>
        <p:spPr>
          <a:xfrm>
            <a:off x="9012624" y="2529292"/>
            <a:ext cx="2700000" cy="3528000"/>
          </a:xfrm>
          <a:prstGeom prst="rect">
            <a:avLst/>
          </a:prstGeom>
          <a:solidFill>
            <a:schemeClr val="accent1"/>
          </a:solidFill>
          <a:ln w="127000">
            <a:noFill/>
            <a:miter lim="800000"/>
          </a:ln>
        </p:spPr>
        <p:txBody>
          <a:bodyPr vert="vert270" anchor="ctr">
            <a:noAutofit/>
          </a:bodyPr>
          <a:lstStyle>
            <a:lvl1pPr algn="ctr">
              <a:buFontTx/>
              <a:buNone/>
              <a:defRPr sz="3200" b="0" cap="all" baseline="0">
                <a:solidFill>
                  <a:schemeClr val="bg1"/>
                </a:solidFill>
                <a:latin typeface="+mj-lt"/>
                <a:ea typeface="Source Sans Pro Light" panose="020B0403030403020204" pitchFamily="34" charset="0"/>
              </a:defRPr>
            </a:lvl1pPr>
            <a:lvl2pPr>
              <a:spcBef>
                <a:spcPts val="0"/>
              </a:spcBef>
              <a:buFontTx/>
              <a:buNone/>
              <a:defRPr b="0">
                <a:solidFill>
                  <a:schemeClr val="tx1"/>
                </a:solidFill>
              </a:defRPr>
            </a:lvl2pPr>
            <a:lvl3pPr marL="0" indent="0">
              <a:spcBef>
                <a:spcPts val="0"/>
              </a:spcBef>
              <a:buFontTx/>
              <a:buNone/>
              <a:defRPr b="0">
                <a:solidFill>
                  <a:schemeClr val="tx1"/>
                </a:solidFill>
              </a:defRPr>
            </a:lvl3pPr>
            <a:lvl4pPr>
              <a:buFontTx/>
              <a:buNone/>
              <a:defRPr b="0">
                <a:solidFill>
                  <a:schemeClr val="tx1"/>
                </a:solidFill>
              </a:defRPr>
            </a:lvl4pPr>
            <a:lvl5pPr>
              <a:buFontTx/>
              <a:buNone/>
              <a:defRPr b="0">
                <a:solidFill>
                  <a:schemeClr val="tx1"/>
                </a:solidFill>
              </a:defRPr>
            </a:lvl5pPr>
          </a:lstStyle>
          <a:p>
            <a:pPr lvl="0"/>
            <a:r>
              <a:rPr lang="fr-FR"/>
              <a:t>Keyword</a:t>
            </a:r>
          </a:p>
        </p:txBody>
      </p:sp>
      <p:sp>
        <p:nvSpPr>
          <p:cNvPr id="19" name="TextBox 18">
            <a:extLst>
              <a:ext uri="{FF2B5EF4-FFF2-40B4-BE49-F238E27FC236}">
                <a16:creationId xmlns:a16="http://schemas.microsoft.com/office/drawing/2014/main" id="{4FB0F627-CE52-51DD-8A48-E276CE6DFAAF}"/>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50000"/>
                  </a:schemeClr>
                </a:solidFill>
              </a:rPr>
              <a:pPr algn="r"/>
              <a:t>‹#›</a:t>
            </a:fld>
            <a:endParaRPr lang="en-GB" sz="1000" dirty="0">
              <a:solidFill>
                <a:schemeClr val="bg1">
                  <a:lumMod val="50000"/>
                </a:schemeClr>
              </a:solidFill>
            </a:endParaRPr>
          </a:p>
        </p:txBody>
      </p:sp>
      <p:sp>
        <p:nvSpPr>
          <p:cNvPr id="2" name="TextBox 1">
            <a:extLst>
              <a:ext uri="{FF2B5EF4-FFF2-40B4-BE49-F238E27FC236}">
                <a16:creationId xmlns:a16="http://schemas.microsoft.com/office/drawing/2014/main" id="{029DFC7B-C123-1682-7490-6250BB06D400}"/>
              </a:ext>
            </a:extLst>
          </p:cNvPr>
          <p:cNvSpPr txBox="1"/>
          <p:nvPr userDrawn="1"/>
        </p:nvSpPr>
        <p:spPr>
          <a:xfrm>
            <a:off x="5875664" y="6485732"/>
            <a:ext cx="4756210" cy="276999"/>
          </a:xfrm>
          <a:prstGeom prst="rect">
            <a:avLst/>
          </a:prstGeom>
          <a:noFill/>
        </p:spPr>
        <p:txBody>
          <a:bodyPr wrap="square">
            <a:spAutoFit/>
          </a:bodyPr>
          <a:lstStyle/>
          <a:p>
            <a:pPr algn="just"/>
            <a:r>
              <a:rPr lang="en-US" sz="600" b="0" i="0" dirty="0">
                <a:solidFill>
                  <a:schemeClr val="bg1">
                    <a:lumMod val="50000"/>
                  </a:schemeClr>
                </a:solidFill>
                <a:effectLst/>
                <a:latin typeface="+mn-lt"/>
              </a:rPr>
              <a:t>This document and the information it contains is </a:t>
            </a:r>
            <a:r>
              <a:rPr lang="en-US" sz="600" b="1" i="0" dirty="0">
                <a:solidFill>
                  <a:schemeClr val="bg1">
                    <a:lumMod val="50000"/>
                  </a:schemeClr>
                </a:solidFill>
                <a:effectLst/>
                <a:latin typeface="+mn-lt"/>
              </a:rPr>
              <a:t>CONFIDENTIAL</a:t>
            </a:r>
            <a:r>
              <a:rPr lang="en-US" sz="600" b="0" i="0" dirty="0">
                <a:solidFill>
                  <a:schemeClr val="bg1">
                    <a:lumMod val="50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50000"/>
                </a:schemeClr>
              </a:solidFill>
              <a:latin typeface="+mn-lt"/>
            </a:endParaRPr>
          </a:p>
        </p:txBody>
      </p:sp>
      <p:sp>
        <p:nvSpPr>
          <p:cNvPr id="3" name="ZoneTexte 10">
            <a:extLst>
              <a:ext uri="{FF2B5EF4-FFF2-40B4-BE49-F238E27FC236}">
                <a16:creationId xmlns:a16="http://schemas.microsoft.com/office/drawing/2014/main" id="{039B5324-9BB4-B47A-2ED3-3D7814F15D71}"/>
              </a:ext>
            </a:extLst>
          </p:cNvPr>
          <p:cNvSpPr txBox="1"/>
          <p:nvPr userDrawn="1"/>
        </p:nvSpPr>
        <p:spPr>
          <a:xfrm>
            <a:off x="799491" y="6550242"/>
            <a:ext cx="5707841" cy="307777"/>
          </a:xfrm>
          <a:prstGeom prst="rect">
            <a:avLst/>
          </a:prstGeom>
          <a:noFill/>
        </p:spPr>
        <p:txBody>
          <a:bodyPr wrap="square" lIns="36000" tIns="0" rIns="36000" bIns="0" rtlCol="0" anchor="ctr">
            <a:spAutoFit/>
          </a:bodyPr>
          <a:lstStyle/>
          <a:p>
            <a:r>
              <a:rPr lang="en-US" sz="1000" b="1" i="0" dirty="0">
                <a:solidFill>
                  <a:srgbClr val="00365F"/>
                </a:solidFill>
                <a:effectLst/>
                <a:latin typeface="+mj-lt"/>
              </a:rPr>
              <a:t>WITEKIO - Your Trusted </a:t>
            </a:r>
            <a:r>
              <a:rPr lang="en-US" sz="1000" b="1" i="0" dirty="0">
                <a:solidFill>
                  <a:srgbClr val="00ACE9"/>
                </a:solidFill>
                <a:effectLst/>
                <a:latin typeface="+mj-lt"/>
              </a:rPr>
              <a:t>Embedded Software, Application and Connectivity </a:t>
            </a:r>
            <a:r>
              <a:rPr lang="en-US" sz="1000" b="1" i="0" dirty="0">
                <a:solidFill>
                  <a:srgbClr val="00365F"/>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Tree>
    <p:extLst>
      <p:ext uri="{BB962C8B-B14F-4D97-AF65-F5344CB8AC3E}">
        <p14:creationId xmlns:p14="http://schemas.microsoft.com/office/powerpoint/2010/main" val="983859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efits">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09F0FAF5-4A08-4A70-A137-EF1B7F571581}"/>
              </a:ext>
            </a:extLst>
          </p:cNvPr>
          <p:cNvSpPr>
            <a:spLocks noGrp="1"/>
          </p:cNvSpPr>
          <p:nvPr>
            <p:ph type="pic" sz="quarter" idx="15"/>
          </p:nvPr>
        </p:nvSpPr>
        <p:spPr>
          <a:xfrm>
            <a:off x="454944" y="1845467"/>
            <a:ext cx="5040000" cy="3887789"/>
          </a:xfrm>
          <a:prstGeom prst="rect">
            <a:avLst/>
          </a:prstGeom>
          <a:pattFill prst="openDmnd">
            <a:fgClr>
              <a:schemeClr val="bg2"/>
            </a:fgClr>
            <a:bgClr>
              <a:schemeClr val="bg1"/>
            </a:bgClr>
          </a:pattFill>
        </p:spPr>
        <p:txBody>
          <a:bodyPr anchor="ctr">
            <a:noAutofit/>
          </a:bodyPr>
          <a:lstStyle>
            <a:lvl1pPr marL="0" indent="0" algn="ctr">
              <a:buNone/>
              <a:defRPr sz="1000" b="0">
                <a:solidFill>
                  <a:schemeClr val="tx1"/>
                </a:solidFill>
              </a:defRPr>
            </a:lvl1pPr>
          </a:lstStyle>
          <a:p>
            <a:r>
              <a:rPr lang="en-US" dirty="0"/>
              <a:t>Click icon to add picture</a:t>
            </a:r>
            <a:endParaRPr lang="fr-FR" dirty="0"/>
          </a:p>
        </p:txBody>
      </p:sp>
      <p:sp>
        <p:nvSpPr>
          <p:cNvPr id="4" name="Titre 3">
            <a:extLst>
              <a:ext uri="{FF2B5EF4-FFF2-40B4-BE49-F238E27FC236}">
                <a16:creationId xmlns:a16="http://schemas.microsoft.com/office/drawing/2014/main" id="{3A7772FF-641C-405C-AF1F-E091E66744D6}"/>
              </a:ext>
            </a:extLst>
          </p:cNvPr>
          <p:cNvSpPr>
            <a:spLocks noGrp="1"/>
          </p:cNvSpPr>
          <p:nvPr>
            <p:ph type="title" hasCustomPrompt="1"/>
          </p:nvPr>
        </p:nvSpPr>
        <p:spPr>
          <a:xfrm>
            <a:off x="449619" y="602583"/>
            <a:ext cx="11304000" cy="553998"/>
          </a:xfrm>
        </p:spPr>
        <p:txBody>
          <a:bodyPr anchor="ctr"/>
          <a:lstStyle>
            <a:lvl1pPr algn="ctr">
              <a:defRPr sz="3600"/>
            </a:lvl1pPr>
          </a:lstStyle>
          <a:p>
            <a:r>
              <a:rPr lang="en-GB" noProof="0"/>
              <a:t>SLIDE TITLE</a:t>
            </a:r>
          </a:p>
        </p:txBody>
      </p:sp>
      <p:sp>
        <p:nvSpPr>
          <p:cNvPr id="10" name="TextBox 9">
            <a:extLst>
              <a:ext uri="{FF2B5EF4-FFF2-40B4-BE49-F238E27FC236}">
                <a16:creationId xmlns:a16="http://schemas.microsoft.com/office/drawing/2014/main" id="{586FDE10-1367-7679-4990-50EB2D0A22FA}"/>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50000"/>
                  </a:schemeClr>
                </a:solidFill>
              </a:rPr>
              <a:pPr algn="r"/>
              <a:t>‹#›</a:t>
            </a:fld>
            <a:endParaRPr lang="en-GB" sz="1000" dirty="0">
              <a:solidFill>
                <a:schemeClr val="bg1">
                  <a:lumMod val="50000"/>
                </a:schemeClr>
              </a:solidFill>
            </a:endParaRPr>
          </a:p>
        </p:txBody>
      </p:sp>
      <p:sp>
        <p:nvSpPr>
          <p:cNvPr id="2" name="Espace réservé du texte 7">
            <a:extLst>
              <a:ext uri="{FF2B5EF4-FFF2-40B4-BE49-F238E27FC236}">
                <a16:creationId xmlns:a16="http://schemas.microsoft.com/office/drawing/2014/main" id="{7238E9D6-D1F2-7A01-5421-B1A59A05E514}"/>
              </a:ext>
            </a:extLst>
          </p:cNvPr>
          <p:cNvSpPr>
            <a:spLocks noGrp="1"/>
          </p:cNvSpPr>
          <p:nvPr>
            <p:ph type="body" sz="quarter" idx="13" hasCustomPrompt="1"/>
          </p:nvPr>
        </p:nvSpPr>
        <p:spPr>
          <a:xfrm>
            <a:off x="5907739" y="1845467"/>
            <a:ext cx="5845880" cy="2103653"/>
          </a:xfrm>
          <a:prstGeom prst="rect">
            <a:avLst/>
          </a:prstGeom>
        </p:spPr>
        <p:txBody>
          <a:bodyPr/>
          <a:lstStyle>
            <a:lvl1pPr>
              <a:buAutoNum type="arabicPeriod"/>
              <a:defRPr sz="2800">
                <a:solidFill>
                  <a:srgbClr val="00365F"/>
                </a:solidFill>
              </a:defRPr>
            </a:lvl1pPr>
            <a:lvl2pPr>
              <a:buAutoNum type="alphaLcPeriod"/>
              <a:defRPr sz="1800">
                <a:solidFill>
                  <a:srgbClr val="00365F"/>
                </a:solidFill>
              </a:defRPr>
            </a:lvl2pPr>
            <a:lvl3pPr>
              <a:defRPr sz="1800">
                <a:solidFill>
                  <a:srgbClr val="00365F"/>
                </a:solidFill>
              </a:defRPr>
            </a:lvl3pPr>
            <a:lvl4pPr>
              <a:defRPr sz="1600">
                <a:solidFill>
                  <a:srgbClr val="00365F"/>
                </a:solidFill>
              </a:defRPr>
            </a:lvl4pPr>
            <a:lvl5pPr>
              <a:defRPr sz="1400">
                <a:solidFill>
                  <a:srgbClr val="00365F"/>
                </a:solidFill>
              </a:defRPr>
            </a:lvl5pPr>
          </a:lstStyle>
          <a:p>
            <a:pPr lvl="0"/>
            <a:r>
              <a:rPr lang="en-GB" noProof="0"/>
              <a:t>Level 1</a:t>
            </a:r>
          </a:p>
          <a:p>
            <a:pPr lvl="1"/>
            <a:r>
              <a:rPr lang="en-GB" noProof="0"/>
              <a:t>Level 2</a:t>
            </a:r>
          </a:p>
          <a:p>
            <a:pPr lvl="2"/>
            <a:r>
              <a:rPr lang="en-GB" noProof="0"/>
              <a:t>Level 3</a:t>
            </a:r>
          </a:p>
          <a:p>
            <a:pPr lvl="3"/>
            <a:r>
              <a:rPr lang="en-GB" noProof="0"/>
              <a:t>Level 4</a:t>
            </a:r>
          </a:p>
          <a:p>
            <a:pPr lvl="4"/>
            <a:r>
              <a:rPr lang="en-GB" noProof="0"/>
              <a:t>Level 5</a:t>
            </a:r>
          </a:p>
        </p:txBody>
      </p:sp>
      <p:sp>
        <p:nvSpPr>
          <p:cNvPr id="3" name="TextBox 2">
            <a:extLst>
              <a:ext uri="{FF2B5EF4-FFF2-40B4-BE49-F238E27FC236}">
                <a16:creationId xmlns:a16="http://schemas.microsoft.com/office/drawing/2014/main" id="{C03F14BF-1152-C52A-ACCF-8B93609CCF45}"/>
              </a:ext>
            </a:extLst>
          </p:cNvPr>
          <p:cNvSpPr txBox="1"/>
          <p:nvPr userDrawn="1"/>
        </p:nvSpPr>
        <p:spPr>
          <a:xfrm>
            <a:off x="5875664" y="6485732"/>
            <a:ext cx="4756210" cy="276999"/>
          </a:xfrm>
          <a:prstGeom prst="rect">
            <a:avLst/>
          </a:prstGeom>
          <a:noFill/>
        </p:spPr>
        <p:txBody>
          <a:bodyPr wrap="square">
            <a:spAutoFit/>
          </a:bodyPr>
          <a:lstStyle/>
          <a:p>
            <a:pPr algn="just"/>
            <a:r>
              <a:rPr lang="en-US" sz="600" b="0" i="0" dirty="0">
                <a:solidFill>
                  <a:schemeClr val="bg1">
                    <a:lumMod val="50000"/>
                  </a:schemeClr>
                </a:solidFill>
                <a:effectLst/>
                <a:latin typeface="+mn-lt"/>
              </a:rPr>
              <a:t>This document and the information it contains is </a:t>
            </a:r>
            <a:r>
              <a:rPr lang="en-US" sz="600" b="1" i="0" dirty="0">
                <a:solidFill>
                  <a:schemeClr val="bg1">
                    <a:lumMod val="50000"/>
                  </a:schemeClr>
                </a:solidFill>
                <a:effectLst/>
                <a:latin typeface="+mn-lt"/>
              </a:rPr>
              <a:t>CONFIDENTIAL</a:t>
            </a:r>
            <a:r>
              <a:rPr lang="en-US" sz="600" b="0" i="0" dirty="0">
                <a:solidFill>
                  <a:schemeClr val="bg1">
                    <a:lumMod val="50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50000"/>
                </a:schemeClr>
              </a:solidFill>
              <a:latin typeface="+mn-lt"/>
            </a:endParaRPr>
          </a:p>
        </p:txBody>
      </p:sp>
      <p:sp>
        <p:nvSpPr>
          <p:cNvPr id="5" name="ZoneTexte 10">
            <a:extLst>
              <a:ext uri="{FF2B5EF4-FFF2-40B4-BE49-F238E27FC236}">
                <a16:creationId xmlns:a16="http://schemas.microsoft.com/office/drawing/2014/main" id="{154E90E0-BBA3-763D-0825-7757CD5B7DD2}"/>
              </a:ext>
            </a:extLst>
          </p:cNvPr>
          <p:cNvSpPr txBox="1"/>
          <p:nvPr userDrawn="1"/>
        </p:nvSpPr>
        <p:spPr>
          <a:xfrm>
            <a:off x="799491" y="6550242"/>
            <a:ext cx="5707841" cy="307777"/>
          </a:xfrm>
          <a:prstGeom prst="rect">
            <a:avLst/>
          </a:prstGeom>
          <a:noFill/>
        </p:spPr>
        <p:txBody>
          <a:bodyPr wrap="square" lIns="36000" tIns="0" rIns="36000" bIns="0" rtlCol="0" anchor="ctr">
            <a:spAutoFit/>
          </a:bodyPr>
          <a:lstStyle/>
          <a:p>
            <a:r>
              <a:rPr lang="en-US" sz="1000" b="1" i="0" dirty="0">
                <a:solidFill>
                  <a:srgbClr val="00365F"/>
                </a:solidFill>
                <a:effectLst/>
                <a:latin typeface="+mj-lt"/>
              </a:rPr>
              <a:t>WITEKIO - Your Trusted </a:t>
            </a:r>
            <a:r>
              <a:rPr lang="en-US" sz="1000" b="1" i="0" dirty="0">
                <a:solidFill>
                  <a:srgbClr val="00ACE9"/>
                </a:solidFill>
                <a:effectLst/>
                <a:latin typeface="+mj-lt"/>
              </a:rPr>
              <a:t>Embedded Software, Application and Connectivity </a:t>
            </a:r>
            <a:r>
              <a:rPr lang="en-US" sz="1000" b="1" i="0" dirty="0">
                <a:solidFill>
                  <a:srgbClr val="00365F"/>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Tree>
    <p:extLst>
      <p:ext uri="{BB962C8B-B14F-4D97-AF65-F5344CB8AC3E}">
        <p14:creationId xmlns:p14="http://schemas.microsoft.com/office/powerpoint/2010/main" val="184105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49619" y="623358"/>
            <a:ext cx="11304000" cy="553998"/>
          </a:xfrm>
        </p:spPr>
        <p:txBody>
          <a:bodyPr/>
          <a:lstStyle>
            <a:lvl1pPr algn="ctr">
              <a:defRPr sz="3600"/>
            </a:lvl1pPr>
          </a:lstStyle>
          <a:p>
            <a:r>
              <a:rPr lang="en-GB" noProof="0"/>
              <a:t>SLIDE TITLE</a:t>
            </a:r>
          </a:p>
        </p:txBody>
      </p:sp>
      <p:sp>
        <p:nvSpPr>
          <p:cNvPr id="5" name="TextBox 4">
            <a:extLst>
              <a:ext uri="{FF2B5EF4-FFF2-40B4-BE49-F238E27FC236}">
                <a16:creationId xmlns:a16="http://schemas.microsoft.com/office/drawing/2014/main" id="{3FD11FA9-4333-905B-7E5E-9106FE57F2D9}"/>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50000"/>
                  </a:schemeClr>
                </a:solidFill>
              </a:rPr>
              <a:pPr algn="r"/>
              <a:t>‹#›</a:t>
            </a:fld>
            <a:endParaRPr lang="en-GB" sz="1000" dirty="0">
              <a:solidFill>
                <a:schemeClr val="bg1">
                  <a:lumMod val="50000"/>
                </a:schemeClr>
              </a:solidFill>
            </a:endParaRPr>
          </a:p>
        </p:txBody>
      </p:sp>
      <p:sp>
        <p:nvSpPr>
          <p:cNvPr id="3" name="TextBox 2">
            <a:extLst>
              <a:ext uri="{FF2B5EF4-FFF2-40B4-BE49-F238E27FC236}">
                <a16:creationId xmlns:a16="http://schemas.microsoft.com/office/drawing/2014/main" id="{C039680D-FCEB-4D95-4732-1180F00CB6A5}"/>
              </a:ext>
            </a:extLst>
          </p:cNvPr>
          <p:cNvSpPr txBox="1"/>
          <p:nvPr userDrawn="1"/>
        </p:nvSpPr>
        <p:spPr>
          <a:xfrm>
            <a:off x="5875664" y="6485732"/>
            <a:ext cx="4756210" cy="276999"/>
          </a:xfrm>
          <a:prstGeom prst="rect">
            <a:avLst/>
          </a:prstGeom>
          <a:noFill/>
        </p:spPr>
        <p:txBody>
          <a:bodyPr wrap="square">
            <a:spAutoFit/>
          </a:bodyPr>
          <a:lstStyle/>
          <a:p>
            <a:pPr algn="just"/>
            <a:r>
              <a:rPr lang="en-US" sz="600" b="0" i="0" dirty="0">
                <a:solidFill>
                  <a:schemeClr val="bg1">
                    <a:lumMod val="50000"/>
                  </a:schemeClr>
                </a:solidFill>
                <a:effectLst/>
                <a:latin typeface="+mn-lt"/>
              </a:rPr>
              <a:t>This document and the information it contains is </a:t>
            </a:r>
            <a:r>
              <a:rPr lang="en-US" sz="600" b="1" i="0" dirty="0">
                <a:solidFill>
                  <a:schemeClr val="bg1">
                    <a:lumMod val="50000"/>
                  </a:schemeClr>
                </a:solidFill>
                <a:effectLst/>
                <a:latin typeface="+mn-lt"/>
              </a:rPr>
              <a:t>CONFIDENTIAL</a:t>
            </a:r>
            <a:r>
              <a:rPr lang="en-US" sz="600" b="0" i="0" dirty="0">
                <a:solidFill>
                  <a:schemeClr val="bg1">
                    <a:lumMod val="50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50000"/>
                </a:schemeClr>
              </a:solidFill>
              <a:latin typeface="+mn-lt"/>
            </a:endParaRPr>
          </a:p>
        </p:txBody>
      </p:sp>
      <p:sp>
        <p:nvSpPr>
          <p:cNvPr id="4" name="ZoneTexte 10">
            <a:extLst>
              <a:ext uri="{FF2B5EF4-FFF2-40B4-BE49-F238E27FC236}">
                <a16:creationId xmlns:a16="http://schemas.microsoft.com/office/drawing/2014/main" id="{207DA662-BBD7-819C-96ED-7D34D0034BE7}"/>
              </a:ext>
            </a:extLst>
          </p:cNvPr>
          <p:cNvSpPr txBox="1"/>
          <p:nvPr userDrawn="1"/>
        </p:nvSpPr>
        <p:spPr>
          <a:xfrm>
            <a:off x="799491" y="6550242"/>
            <a:ext cx="5707841" cy="307777"/>
          </a:xfrm>
          <a:prstGeom prst="rect">
            <a:avLst/>
          </a:prstGeom>
          <a:noFill/>
        </p:spPr>
        <p:txBody>
          <a:bodyPr wrap="square" lIns="36000" tIns="0" rIns="36000" bIns="0" rtlCol="0" anchor="ctr">
            <a:spAutoFit/>
          </a:bodyPr>
          <a:lstStyle/>
          <a:p>
            <a:r>
              <a:rPr lang="en-US" sz="1000" b="1" i="0" dirty="0">
                <a:solidFill>
                  <a:srgbClr val="00365F"/>
                </a:solidFill>
                <a:effectLst/>
                <a:latin typeface="+mj-lt"/>
              </a:rPr>
              <a:t>WITEKIO - Your Trusted </a:t>
            </a:r>
            <a:r>
              <a:rPr lang="en-US" sz="1000" b="1" i="0" dirty="0">
                <a:solidFill>
                  <a:srgbClr val="00ACE9"/>
                </a:solidFill>
                <a:effectLst/>
                <a:latin typeface="+mj-lt"/>
              </a:rPr>
              <a:t>Embedded Software, Application and Connectivity </a:t>
            </a:r>
            <a:r>
              <a:rPr lang="en-US" sz="1000" b="1" i="0" dirty="0">
                <a:solidFill>
                  <a:srgbClr val="00365F"/>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Tree>
    <p:extLst>
      <p:ext uri="{BB962C8B-B14F-4D97-AF65-F5344CB8AC3E}">
        <p14:creationId xmlns:p14="http://schemas.microsoft.com/office/powerpoint/2010/main" val="4199542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FAED236-D01A-4CAE-804F-E8361A2C1F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5372" y="4244960"/>
            <a:ext cx="3521256" cy="581055"/>
          </a:xfrm>
          <a:prstGeom prst="rect">
            <a:avLst/>
          </a:prstGeom>
        </p:spPr>
      </p:pic>
      <p:pic>
        <p:nvPicPr>
          <p:cNvPr id="11" name="Image 10">
            <a:extLst>
              <a:ext uri="{FF2B5EF4-FFF2-40B4-BE49-F238E27FC236}">
                <a16:creationId xmlns:a16="http://schemas.microsoft.com/office/drawing/2014/main" id="{E341A176-DBAE-4566-80FD-9A8047E3B5B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1512" y="4897548"/>
            <a:ext cx="428647" cy="514377"/>
          </a:xfrm>
          <a:prstGeom prst="rect">
            <a:avLst/>
          </a:prstGeom>
        </p:spPr>
      </p:pic>
      <p:pic>
        <p:nvPicPr>
          <p:cNvPr id="13" name="Image 12">
            <a:extLst>
              <a:ext uri="{FF2B5EF4-FFF2-40B4-BE49-F238E27FC236}">
                <a16:creationId xmlns:a16="http://schemas.microsoft.com/office/drawing/2014/main" id="{8842C652-779F-48C1-8928-CAA2F329B7A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6005" y="1529052"/>
            <a:ext cx="1739990" cy="1463750"/>
          </a:xfrm>
          <a:prstGeom prst="rect">
            <a:avLst/>
          </a:prstGeom>
        </p:spPr>
      </p:pic>
      <p:grpSp>
        <p:nvGrpSpPr>
          <p:cNvPr id="29" name="Group 28">
            <a:extLst>
              <a:ext uri="{FF2B5EF4-FFF2-40B4-BE49-F238E27FC236}">
                <a16:creationId xmlns:a16="http://schemas.microsoft.com/office/drawing/2014/main" id="{BCB2FEE6-A216-F829-2C38-836E75947F99}"/>
              </a:ext>
            </a:extLst>
          </p:cNvPr>
          <p:cNvGrpSpPr/>
          <p:nvPr userDrawn="1"/>
        </p:nvGrpSpPr>
        <p:grpSpPr>
          <a:xfrm>
            <a:off x="0" y="-1"/>
            <a:ext cx="12192000" cy="6858001"/>
            <a:chOff x="78014" y="737741"/>
            <a:chExt cx="8845814" cy="5040421"/>
          </a:xfrm>
        </p:grpSpPr>
        <p:pic>
          <p:nvPicPr>
            <p:cNvPr id="30" name="Picture 29" descr="A picture containing nature, tree&#10;&#10;Description automatically generated">
              <a:extLst>
                <a:ext uri="{FF2B5EF4-FFF2-40B4-BE49-F238E27FC236}">
                  <a16:creationId xmlns:a16="http://schemas.microsoft.com/office/drawing/2014/main" id="{CF07CC4E-B956-39CA-9F5A-17C300A055DD}"/>
                </a:ext>
              </a:extLst>
            </p:cNvPr>
            <p:cNvPicPr>
              <a:picLocks noChangeAspect="1"/>
            </p:cNvPicPr>
            <p:nvPr/>
          </p:nvPicPr>
          <p:blipFill rotWithShape="1">
            <a:blip r:embed="rId5">
              <a:extLst>
                <a:ext uri="{28A0092B-C50C-407E-A947-70E740481C1C}">
                  <a14:useLocalDpi xmlns:a14="http://schemas.microsoft.com/office/drawing/2010/main" val="0"/>
                </a:ext>
              </a:extLst>
            </a:blip>
            <a:srcRect r="32720" b="25721"/>
            <a:stretch/>
          </p:blipFill>
          <p:spPr>
            <a:xfrm>
              <a:off x="78014" y="737741"/>
              <a:ext cx="8845814" cy="5040421"/>
            </a:xfrm>
            <a:prstGeom prst="rect">
              <a:avLst/>
            </a:prstGeom>
          </p:spPr>
        </p:pic>
        <p:grpSp>
          <p:nvGrpSpPr>
            <p:cNvPr id="31" name="Grouper 2">
              <a:extLst>
                <a:ext uri="{FF2B5EF4-FFF2-40B4-BE49-F238E27FC236}">
                  <a16:creationId xmlns:a16="http://schemas.microsoft.com/office/drawing/2014/main" id="{6FD157EF-A8A0-AE38-7DF4-1458E004815D}"/>
                </a:ext>
              </a:extLst>
            </p:cNvPr>
            <p:cNvGrpSpPr>
              <a:grpSpLocks noChangeAspect="1"/>
            </p:cNvGrpSpPr>
            <p:nvPr/>
          </p:nvGrpSpPr>
          <p:grpSpPr>
            <a:xfrm>
              <a:off x="5980114" y="2417692"/>
              <a:ext cx="244864" cy="244864"/>
              <a:chOff x="639199" y="4863459"/>
              <a:chExt cx="489728" cy="489728"/>
            </a:xfrm>
          </p:grpSpPr>
          <p:sp>
            <p:nvSpPr>
              <p:cNvPr id="44" name="Ellipse 20">
                <a:extLst>
                  <a:ext uri="{FF2B5EF4-FFF2-40B4-BE49-F238E27FC236}">
                    <a16:creationId xmlns:a16="http://schemas.microsoft.com/office/drawing/2014/main" id="{6AFE6728-E678-9E62-4A96-00C11AFED471}"/>
                  </a:ext>
                </a:extLst>
              </p:cNvPr>
              <p:cNvSpPr/>
              <p:nvPr userDrawn="1"/>
            </p:nvSpPr>
            <p:spPr>
              <a:xfrm>
                <a:off x="639199" y="4863459"/>
                <a:ext cx="489728" cy="489728"/>
              </a:xfrm>
              <a:prstGeom prst="ellipse">
                <a:avLst/>
              </a:prstGeom>
              <a:solidFill>
                <a:srgbClr val="1D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Image 1">
                <a:extLst>
                  <a:ext uri="{FF2B5EF4-FFF2-40B4-BE49-F238E27FC236}">
                    <a16:creationId xmlns:a16="http://schemas.microsoft.com/office/drawing/2014/main" id="{888CE91D-EB7E-D8C3-86B7-34B5A714CE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45064" y="5004422"/>
                <a:ext cx="277999" cy="207803"/>
              </a:xfrm>
              <a:prstGeom prst="rect">
                <a:avLst/>
              </a:prstGeom>
            </p:spPr>
          </p:pic>
        </p:grpSp>
        <p:grpSp>
          <p:nvGrpSpPr>
            <p:cNvPr id="32" name="Grouper 2">
              <a:extLst>
                <a:ext uri="{FF2B5EF4-FFF2-40B4-BE49-F238E27FC236}">
                  <a16:creationId xmlns:a16="http://schemas.microsoft.com/office/drawing/2014/main" id="{011B1863-E43C-51D2-68B9-E1BCDCB32C38}"/>
                </a:ext>
              </a:extLst>
            </p:cNvPr>
            <p:cNvGrpSpPr>
              <a:grpSpLocks noChangeAspect="1"/>
            </p:cNvGrpSpPr>
            <p:nvPr/>
          </p:nvGrpSpPr>
          <p:grpSpPr>
            <a:xfrm>
              <a:off x="5726164" y="1962004"/>
              <a:ext cx="244864" cy="244864"/>
              <a:chOff x="639199" y="4863459"/>
              <a:chExt cx="489728" cy="489728"/>
            </a:xfrm>
          </p:grpSpPr>
          <p:sp>
            <p:nvSpPr>
              <p:cNvPr id="42" name="Ellipse 20">
                <a:extLst>
                  <a:ext uri="{FF2B5EF4-FFF2-40B4-BE49-F238E27FC236}">
                    <a16:creationId xmlns:a16="http://schemas.microsoft.com/office/drawing/2014/main" id="{23E8358E-3251-CFD0-77D4-6BE092288DEA}"/>
                  </a:ext>
                </a:extLst>
              </p:cNvPr>
              <p:cNvSpPr/>
              <p:nvPr userDrawn="1"/>
            </p:nvSpPr>
            <p:spPr>
              <a:xfrm>
                <a:off x="639199" y="4863459"/>
                <a:ext cx="489728" cy="489728"/>
              </a:xfrm>
              <a:prstGeom prst="ellipse">
                <a:avLst/>
              </a:prstGeom>
              <a:solidFill>
                <a:srgbClr val="1D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Image 1">
                <a:extLst>
                  <a:ext uri="{FF2B5EF4-FFF2-40B4-BE49-F238E27FC236}">
                    <a16:creationId xmlns:a16="http://schemas.microsoft.com/office/drawing/2014/main" id="{0DAD4BD4-6803-4285-8916-AE38D922C6A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45064" y="5004422"/>
                <a:ext cx="277999" cy="207803"/>
              </a:xfrm>
              <a:prstGeom prst="rect">
                <a:avLst/>
              </a:prstGeom>
            </p:spPr>
          </p:pic>
        </p:grpSp>
        <p:grpSp>
          <p:nvGrpSpPr>
            <p:cNvPr id="33" name="Grouper 2">
              <a:extLst>
                <a:ext uri="{FF2B5EF4-FFF2-40B4-BE49-F238E27FC236}">
                  <a16:creationId xmlns:a16="http://schemas.microsoft.com/office/drawing/2014/main" id="{5492DB76-035F-6F95-D8AD-1339D96FA291}"/>
                </a:ext>
              </a:extLst>
            </p:cNvPr>
            <p:cNvGrpSpPr>
              <a:grpSpLocks noChangeAspect="1"/>
            </p:cNvGrpSpPr>
            <p:nvPr/>
          </p:nvGrpSpPr>
          <p:grpSpPr>
            <a:xfrm>
              <a:off x="5963275" y="2090908"/>
              <a:ext cx="244864" cy="244864"/>
              <a:chOff x="639199" y="4863459"/>
              <a:chExt cx="489728" cy="489728"/>
            </a:xfrm>
          </p:grpSpPr>
          <p:sp>
            <p:nvSpPr>
              <p:cNvPr id="40" name="Ellipse 20">
                <a:extLst>
                  <a:ext uri="{FF2B5EF4-FFF2-40B4-BE49-F238E27FC236}">
                    <a16:creationId xmlns:a16="http://schemas.microsoft.com/office/drawing/2014/main" id="{065A5B3E-96DF-5627-53D4-E0EF1F83E871}"/>
                  </a:ext>
                </a:extLst>
              </p:cNvPr>
              <p:cNvSpPr/>
              <p:nvPr userDrawn="1"/>
            </p:nvSpPr>
            <p:spPr>
              <a:xfrm>
                <a:off x="639199" y="4863459"/>
                <a:ext cx="489728" cy="489728"/>
              </a:xfrm>
              <a:prstGeom prst="ellipse">
                <a:avLst/>
              </a:prstGeom>
              <a:solidFill>
                <a:srgbClr val="1D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Image 1">
                <a:extLst>
                  <a:ext uri="{FF2B5EF4-FFF2-40B4-BE49-F238E27FC236}">
                    <a16:creationId xmlns:a16="http://schemas.microsoft.com/office/drawing/2014/main" id="{99C13268-0A98-22CE-B719-A5E501E7059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45064" y="5004422"/>
                <a:ext cx="277999" cy="207803"/>
              </a:xfrm>
              <a:prstGeom prst="rect">
                <a:avLst/>
              </a:prstGeom>
            </p:spPr>
          </p:pic>
        </p:grpSp>
        <p:grpSp>
          <p:nvGrpSpPr>
            <p:cNvPr id="34" name="Grouper 2">
              <a:extLst>
                <a:ext uri="{FF2B5EF4-FFF2-40B4-BE49-F238E27FC236}">
                  <a16:creationId xmlns:a16="http://schemas.microsoft.com/office/drawing/2014/main" id="{78B20DF9-F795-CA88-22F7-46469BA1B2DA}"/>
                </a:ext>
              </a:extLst>
            </p:cNvPr>
            <p:cNvGrpSpPr>
              <a:grpSpLocks noChangeAspect="1"/>
            </p:cNvGrpSpPr>
            <p:nvPr/>
          </p:nvGrpSpPr>
          <p:grpSpPr>
            <a:xfrm>
              <a:off x="6307436" y="2093547"/>
              <a:ext cx="244864" cy="244864"/>
              <a:chOff x="639199" y="4863459"/>
              <a:chExt cx="489728" cy="489728"/>
            </a:xfrm>
          </p:grpSpPr>
          <p:sp>
            <p:nvSpPr>
              <p:cNvPr id="38" name="Ellipse 20">
                <a:extLst>
                  <a:ext uri="{FF2B5EF4-FFF2-40B4-BE49-F238E27FC236}">
                    <a16:creationId xmlns:a16="http://schemas.microsoft.com/office/drawing/2014/main" id="{B1B8EDFA-CD77-BA32-68BE-BC517BA4C209}"/>
                  </a:ext>
                </a:extLst>
              </p:cNvPr>
              <p:cNvSpPr/>
              <p:nvPr userDrawn="1"/>
            </p:nvSpPr>
            <p:spPr>
              <a:xfrm>
                <a:off x="639199" y="4863459"/>
                <a:ext cx="489728" cy="489728"/>
              </a:xfrm>
              <a:prstGeom prst="ellipse">
                <a:avLst/>
              </a:prstGeom>
              <a:solidFill>
                <a:srgbClr val="1D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Image 1">
                <a:extLst>
                  <a:ext uri="{FF2B5EF4-FFF2-40B4-BE49-F238E27FC236}">
                    <a16:creationId xmlns:a16="http://schemas.microsoft.com/office/drawing/2014/main" id="{CE079BDA-C710-E9DE-7771-98F2E9BFC8A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45064" y="5004422"/>
                <a:ext cx="277999" cy="207803"/>
              </a:xfrm>
              <a:prstGeom prst="rect">
                <a:avLst/>
              </a:prstGeom>
            </p:spPr>
          </p:pic>
        </p:grpSp>
        <p:grpSp>
          <p:nvGrpSpPr>
            <p:cNvPr id="35" name="Grouper 2">
              <a:extLst>
                <a:ext uri="{FF2B5EF4-FFF2-40B4-BE49-F238E27FC236}">
                  <a16:creationId xmlns:a16="http://schemas.microsoft.com/office/drawing/2014/main" id="{E0FD4CEB-7D66-B386-37F7-926CC4E06F3D}"/>
                </a:ext>
              </a:extLst>
            </p:cNvPr>
            <p:cNvGrpSpPr>
              <a:grpSpLocks noChangeAspect="1"/>
            </p:cNvGrpSpPr>
            <p:nvPr/>
          </p:nvGrpSpPr>
          <p:grpSpPr>
            <a:xfrm>
              <a:off x="885530" y="2317361"/>
              <a:ext cx="244864" cy="244864"/>
              <a:chOff x="639199" y="4863459"/>
              <a:chExt cx="489728" cy="489728"/>
            </a:xfrm>
          </p:grpSpPr>
          <p:sp>
            <p:nvSpPr>
              <p:cNvPr id="36" name="Ellipse 20">
                <a:extLst>
                  <a:ext uri="{FF2B5EF4-FFF2-40B4-BE49-F238E27FC236}">
                    <a16:creationId xmlns:a16="http://schemas.microsoft.com/office/drawing/2014/main" id="{FE985A9D-0D96-EDB9-2E02-67B33831E3E8}"/>
                  </a:ext>
                </a:extLst>
              </p:cNvPr>
              <p:cNvSpPr/>
              <p:nvPr userDrawn="1"/>
            </p:nvSpPr>
            <p:spPr>
              <a:xfrm>
                <a:off x="639199" y="4863459"/>
                <a:ext cx="489728" cy="489728"/>
              </a:xfrm>
              <a:prstGeom prst="ellipse">
                <a:avLst/>
              </a:prstGeom>
              <a:solidFill>
                <a:srgbClr val="1D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Image 1">
                <a:extLst>
                  <a:ext uri="{FF2B5EF4-FFF2-40B4-BE49-F238E27FC236}">
                    <a16:creationId xmlns:a16="http://schemas.microsoft.com/office/drawing/2014/main" id="{9AC6D891-AA3F-13FE-58EF-466B3F8F2A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45064" y="5004422"/>
                <a:ext cx="277999" cy="207803"/>
              </a:xfrm>
              <a:prstGeom prst="rect">
                <a:avLst/>
              </a:prstGeom>
            </p:spPr>
          </p:pic>
        </p:grpSp>
      </p:grpSp>
      <p:sp>
        <p:nvSpPr>
          <p:cNvPr id="14" name="Titre 13">
            <a:extLst>
              <a:ext uri="{FF2B5EF4-FFF2-40B4-BE49-F238E27FC236}">
                <a16:creationId xmlns:a16="http://schemas.microsoft.com/office/drawing/2014/main" id="{21B48FA8-5BCD-48EE-890C-11A73B501720}"/>
              </a:ext>
            </a:extLst>
          </p:cNvPr>
          <p:cNvSpPr>
            <a:spLocks noGrp="1"/>
          </p:cNvSpPr>
          <p:nvPr>
            <p:ph type="title" hasCustomPrompt="1"/>
          </p:nvPr>
        </p:nvSpPr>
        <p:spPr>
          <a:xfrm>
            <a:off x="2244000" y="3341273"/>
            <a:ext cx="7704000" cy="553998"/>
          </a:xfrm>
        </p:spPr>
        <p:txBody>
          <a:bodyPr/>
          <a:lstStyle>
            <a:lvl1pPr algn="ctr">
              <a:defRPr>
                <a:solidFill>
                  <a:schemeClr val="accent1"/>
                </a:solidFill>
              </a:defRPr>
            </a:lvl1pPr>
          </a:lstStyle>
          <a:p>
            <a:r>
              <a:rPr lang="en-GB" noProof="0"/>
              <a:t>Ready to get started?</a:t>
            </a:r>
          </a:p>
        </p:txBody>
      </p:sp>
    </p:spTree>
    <p:extLst>
      <p:ext uri="{BB962C8B-B14F-4D97-AF65-F5344CB8AC3E}">
        <p14:creationId xmlns:p14="http://schemas.microsoft.com/office/powerpoint/2010/main" val="2931485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1977-4FA5-E468-C38D-26949A3EE9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F677D1-81C7-4E4B-7696-2FE75499D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152954-F6BB-7B13-A7C6-D68993E6D6D8}"/>
              </a:ext>
            </a:extLst>
          </p:cNvPr>
          <p:cNvSpPr>
            <a:spLocks noGrp="1"/>
          </p:cNvSpPr>
          <p:nvPr>
            <p:ph type="dt" sz="half" idx="10"/>
          </p:nvPr>
        </p:nvSpPr>
        <p:spPr/>
        <p:txBody>
          <a:bodyPr/>
          <a:lstStyle/>
          <a:p>
            <a:fld id="{B4B90C90-E5B0-4784-A425-CE09463B53BB}" type="datetimeFigureOut">
              <a:rPr lang="en-GB" smtClean="0"/>
              <a:t>08/08/2025</a:t>
            </a:fld>
            <a:endParaRPr lang="en-GB" dirty="0"/>
          </a:p>
        </p:txBody>
      </p:sp>
      <p:sp>
        <p:nvSpPr>
          <p:cNvPr id="5" name="Footer Placeholder 4">
            <a:extLst>
              <a:ext uri="{FF2B5EF4-FFF2-40B4-BE49-F238E27FC236}">
                <a16:creationId xmlns:a16="http://schemas.microsoft.com/office/drawing/2014/main" id="{AC18AF39-2100-4FED-76D4-754434261D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9922445-25A9-7CD4-D308-466C02D77421}"/>
              </a:ext>
            </a:extLst>
          </p:cNvPr>
          <p:cNvSpPr>
            <a:spLocks noGrp="1"/>
          </p:cNvSpPr>
          <p:nvPr>
            <p:ph type="sldNum" sz="quarter" idx="12"/>
          </p:nvPr>
        </p:nvSpPr>
        <p:spPr/>
        <p:txBody>
          <a:bodyPr/>
          <a:lstStyle/>
          <a:p>
            <a:fld id="{478E60EE-7FA9-41D9-818E-EDE1EBD3CBF7}" type="slidenum">
              <a:rPr lang="en-GB" smtClean="0"/>
              <a:t>‹#›</a:t>
            </a:fld>
            <a:endParaRPr lang="en-GB" dirty="0"/>
          </a:p>
        </p:txBody>
      </p:sp>
    </p:spTree>
    <p:extLst>
      <p:ext uri="{BB962C8B-B14F-4D97-AF65-F5344CB8AC3E}">
        <p14:creationId xmlns:p14="http://schemas.microsoft.com/office/powerpoint/2010/main" val="2738081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
        <p:nvSpPr>
          <p:cNvPr id="11" name="Rectangle 10"/>
          <p:cNvSpPr/>
          <p:nvPr userDrawn="1"/>
        </p:nvSpPr>
        <p:spPr>
          <a:xfrm flipH="1">
            <a:off x="-1" y="0"/>
            <a:ext cx="185981" cy="6858000"/>
          </a:xfrm>
          <a:prstGeom prst="rect">
            <a:avLst/>
          </a:prstGeom>
          <a:solidFill>
            <a:srgbClr val="1D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60" dirty="0"/>
              <a:t>   </a:t>
            </a:r>
          </a:p>
        </p:txBody>
      </p:sp>
      <p:sp>
        <p:nvSpPr>
          <p:cNvPr id="16" name="Title 1"/>
          <p:cNvSpPr>
            <a:spLocks noGrp="1"/>
          </p:cNvSpPr>
          <p:nvPr>
            <p:ph type="ctrTitle" hasCustomPrompt="1"/>
          </p:nvPr>
        </p:nvSpPr>
        <p:spPr>
          <a:xfrm>
            <a:off x="1803409" y="666104"/>
            <a:ext cx="9144000" cy="840332"/>
          </a:xfrm>
        </p:spPr>
        <p:txBody>
          <a:bodyPr anchor="b">
            <a:normAutofit/>
          </a:bodyPr>
          <a:lstStyle>
            <a:lvl1pPr algn="l">
              <a:defRPr sz="4800">
                <a:solidFill>
                  <a:srgbClr val="262634"/>
                </a:solidFill>
              </a:defRPr>
            </a:lvl1pPr>
          </a:lstStyle>
          <a:p>
            <a:r>
              <a:rPr lang="fr-FR" err="1"/>
              <a:t>Summary</a:t>
            </a:r>
            <a:endParaRPr lang="en-US"/>
          </a:p>
        </p:txBody>
      </p:sp>
      <p:cxnSp>
        <p:nvCxnSpPr>
          <p:cNvPr id="17" name="Connecteur droit 16"/>
          <p:cNvCxnSpPr/>
          <p:nvPr userDrawn="1"/>
        </p:nvCxnSpPr>
        <p:spPr>
          <a:xfrm>
            <a:off x="1178751" y="666104"/>
            <a:ext cx="0" cy="4922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Image 25"/>
          <p:cNvPicPr>
            <a:picLocks noChangeAspect="1"/>
          </p:cNvPicPr>
          <p:nvPr userDrawn="1"/>
        </p:nvPicPr>
        <p:blipFill rotWithShape="1">
          <a:blip r:embed="rId2" cstate="screen">
            <a:extLst>
              <a:ext uri="{28A0092B-C50C-407E-A947-70E740481C1C}">
                <a14:useLocalDpi xmlns:a14="http://schemas.microsoft.com/office/drawing/2010/main"/>
              </a:ext>
            </a:extLst>
          </a:blip>
          <a:srcRect r="14191"/>
          <a:stretch/>
        </p:blipFill>
        <p:spPr>
          <a:xfrm>
            <a:off x="9991770" y="4698848"/>
            <a:ext cx="2200231" cy="1724976"/>
          </a:xfrm>
          <a:prstGeom prst="rect">
            <a:avLst/>
          </a:prstGeom>
        </p:spPr>
      </p:pic>
      <p:grpSp>
        <p:nvGrpSpPr>
          <p:cNvPr id="3" name="Grouper 2"/>
          <p:cNvGrpSpPr/>
          <p:nvPr userDrawn="1"/>
        </p:nvGrpSpPr>
        <p:grpSpPr>
          <a:xfrm>
            <a:off x="852265" y="5836151"/>
            <a:ext cx="652971" cy="587674"/>
            <a:chOff x="639199" y="4863459"/>
            <a:chExt cx="489728" cy="489728"/>
          </a:xfrm>
        </p:grpSpPr>
        <p:sp>
          <p:nvSpPr>
            <p:cNvPr id="21" name="Ellipse 20"/>
            <p:cNvSpPr/>
            <p:nvPr userDrawn="1"/>
          </p:nvSpPr>
          <p:spPr>
            <a:xfrm>
              <a:off x="639199" y="4863459"/>
              <a:ext cx="489728" cy="489728"/>
            </a:xfrm>
            <a:prstGeom prst="ellipse">
              <a:avLst/>
            </a:prstGeom>
            <a:solidFill>
              <a:srgbClr val="1D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dirty="0"/>
            </a:p>
          </p:txBody>
        </p:sp>
        <p:pic>
          <p:nvPicPr>
            <p:cNvPr id="2" name="Imag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064" y="5004422"/>
              <a:ext cx="277999" cy="207803"/>
            </a:xfrm>
            <a:prstGeom prst="rect">
              <a:avLst/>
            </a:prstGeom>
          </p:spPr>
        </p:pic>
      </p:grpSp>
      <p:sp>
        <p:nvSpPr>
          <p:cNvPr id="9" name="Espace réservé du texte 4">
            <a:extLst>
              <a:ext uri="{FF2B5EF4-FFF2-40B4-BE49-F238E27FC236}">
                <a16:creationId xmlns:a16="http://schemas.microsoft.com/office/drawing/2014/main" id="{F71C3B34-58F1-4540-B82A-C11AB786E883}"/>
              </a:ext>
            </a:extLst>
          </p:cNvPr>
          <p:cNvSpPr>
            <a:spLocks noGrp="1"/>
          </p:cNvSpPr>
          <p:nvPr>
            <p:ph type="body" sz="quarter" idx="10" hasCustomPrompt="1"/>
          </p:nvPr>
        </p:nvSpPr>
        <p:spPr>
          <a:xfrm>
            <a:off x="1803400" y="1809751"/>
            <a:ext cx="9144000" cy="4027170"/>
          </a:xfrm>
        </p:spPr>
        <p:txBody>
          <a:bodyPr lIns="72000"/>
          <a:lstStyle>
            <a:lvl1pPr indent="-345600" defTabSz="1036800">
              <a:lnSpc>
                <a:spcPct val="150000"/>
              </a:lnSpc>
              <a:buClr>
                <a:srgbClr val="00ACE9"/>
              </a:buClr>
              <a:buFont typeface="+mj-lt"/>
              <a:buAutoNum type="arabicPeriod"/>
              <a:defRPr lang="fr-FR" sz="1620" b="1" kern="1200" dirty="0" smtClean="0">
                <a:solidFill>
                  <a:schemeClr val="tx1">
                    <a:lumMod val="65000"/>
                    <a:lumOff val="35000"/>
                  </a:schemeClr>
                </a:solidFill>
                <a:latin typeface="Source Sans Pro Semibold" charset="0"/>
                <a:ea typeface="Source Sans Pro Semibold" charset="0"/>
                <a:cs typeface="Source Sans Pro Semibold" charset="0"/>
              </a:defRPr>
            </a:lvl1pPr>
            <a:lvl2pPr marL="864000" indent="-345600" defTabSz="1036800">
              <a:lnSpc>
                <a:spcPct val="150000"/>
              </a:lnSpc>
              <a:buClr>
                <a:srgbClr val="00ACE9"/>
              </a:buClr>
              <a:buFont typeface="+mj-lt"/>
              <a:buAutoNum type="arabicPeriod"/>
              <a:defRPr lang="fr-FR" sz="1620" b="1" kern="1200" dirty="0" smtClean="0">
                <a:solidFill>
                  <a:schemeClr val="tx1">
                    <a:lumMod val="65000"/>
                    <a:lumOff val="35000"/>
                  </a:schemeClr>
                </a:solidFill>
                <a:latin typeface="Source Sans Pro Semibold" charset="0"/>
                <a:ea typeface="Source Sans Pro Semibold" charset="0"/>
                <a:cs typeface="Source Sans Pro Semibold" charset="0"/>
              </a:defRPr>
            </a:lvl2pPr>
            <a:lvl3pPr>
              <a:defRPr lang="fr-FR" sz="1620" b="1" kern="1200" dirty="0" smtClean="0">
                <a:solidFill>
                  <a:schemeClr val="tx1">
                    <a:lumMod val="65000"/>
                    <a:lumOff val="35000"/>
                  </a:schemeClr>
                </a:solidFill>
                <a:latin typeface="Source Sans Pro Semibold" charset="0"/>
                <a:ea typeface="Source Sans Pro Semibold" charset="0"/>
                <a:cs typeface="Source Sans Pro Semibold" charset="0"/>
              </a:defRPr>
            </a:lvl3pPr>
            <a:lvl4pPr>
              <a:defRPr lang="fr-FR" sz="1620" b="1" kern="1200" dirty="0" smtClean="0">
                <a:solidFill>
                  <a:schemeClr val="tx1">
                    <a:lumMod val="65000"/>
                    <a:lumOff val="35000"/>
                  </a:schemeClr>
                </a:solidFill>
                <a:latin typeface="Source Sans Pro Semibold" charset="0"/>
                <a:ea typeface="Source Sans Pro Semibold" charset="0"/>
                <a:cs typeface="Source Sans Pro Semibold" charset="0"/>
              </a:defRPr>
            </a:lvl4pPr>
            <a:lvl5pPr>
              <a:defRPr lang="en-US" sz="1620" b="1" kern="1200" dirty="0">
                <a:solidFill>
                  <a:schemeClr val="tx1">
                    <a:lumMod val="65000"/>
                    <a:lumOff val="35000"/>
                  </a:schemeClr>
                </a:solidFill>
                <a:latin typeface="Source Sans Pro Semibold" charset="0"/>
                <a:ea typeface="Source Sans Pro Semibold" charset="0"/>
                <a:cs typeface="Source Sans Pro Semibold" charset="0"/>
              </a:defRPr>
            </a:lvl5pPr>
          </a:lstStyle>
          <a:p>
            <a:pPr lvl="0"/>
            <a:r>
              <a:rPr lang="fr-FR"/>
              <a:t>First part</a:t>
            </a:r>
          </a:p>
          <a:p>
            <a:pPr lvl="1"/>
            <a:r>
              <a:rPr lang="fr-FR"/>
              <a:t>One</a:t>
            </a:r>
          </a:p>
          <a:p>
            <a:pPr lvl="1"/>
            <a:r>
              <a:rPr lang="fr-FR" err="1"/>
              <a:t>Two</a:t>
            </a:r>
            <a:endParaRPr lang="fr-FR"/>
          </a:p>
          <a:p>
            <a:pPr lvl="0"/>
            <a:r>
              <a:rPr lang="fr-FR"/>
              <a:t>Second part</a:t>
            </a:r>
          </a:p>
          <a:p>
            <a:pPr lvl="1"/>
            <a:endParaRPr lang="fr-FR"/>
          </a:p>
        </p:txBody>
      </p:sp>
    </p:spTree>
    <p:extLst>
      <p:ext uri="{BB962C8B-B14F-4D97-AF65-F5344CB8AC3E}">
        <p14:creationId xmlns:p14="http://schemas.microsoft.com/office/powerpoint/2010/main" val="219910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cxnSp>
        <p:nvCxnSpPr>
          <p:cNvPr id="10" name="Connecteur droit 9"/>
          <p:cNvCxnSpPr/>
          <p:nvPr userDrawn="1"/>
        </p:nvCxnSpPr>
        <p:spPr>
          <a:xfrm>
            <a:off x="1157206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1789002" y="6306504"/>
            <a:ext cx="237726" cy="197443"/>
          </a:xfrm>
          <a:prstGeom prst="rect">
            <a:avLst/>
          </a:prstGeom>
        </p:spPr>
      </p:pic>
      <p:sp>
        <p:nvSpPr>
          <p:cNvPr id="13" name="ZoneTexte 12"/>
          <p:cNvSpPr txBox="1"/>
          <p:nvPr userDrawn="1"/>
        </p:nvSpPr>
        <p:spPr>
          <a:xfrm rot="16200000">
            <a:off x="11760947" y="5983921"/>
            <a:ext cx="293837" cy="240066"/>
          </a:xfrm>
          <a:prstGeom prst="rect">
            <a:avLst/>
          </a:prstGeom>
          <a:noFill/>
        </p:spPr>
        <p:txBody>
          <a:bodyPr wrap="square" rtlCol="0">
            <a:spAutoFit/>
          </a:bodyPr>
          <a:lstStyle/>
          <a:p>
            <a:r>
              <a:rPr lang="fr-FR" sz="960" spc="360" dirty="0">
                <a:solidFill>
                  <a:schemeClr val="bg1">
                    <a:lumMod val="50000"/>
                  </a:schemeClr>
                </a:solidFill>
              </a:rPr>
              <a:t>|</a:t>
            </a:r>
          </a:p>
        </p:txBody>
      </p:sp>
      <p:sp>
        <p:nvSpPr>
          <p:cNvPr id="14" name="Slide Number Placeholder 5"/>
          <p:cNvSpPr>
            <a:spLocks noGrp="1"/>
          </p:cNvSpPr>
          <p:nvPr>
            <p:ph type="sldNum" sz="quarter" idx="4"/>
          </p:nvPr>
        </p:nvSpPr>
        <p:spPr>
          <a:xfrm rot="16200000">
            <a:off x="11634708" y="5560995"/>
            <a:ext cx="546313" cy="405695"/>
          </a:xfrm>
          <a:prstGeom prst="rect">
            <a:avLst/>
          </a:prstGeom>
        </p:spPr>
        <p:txBody>
          <a:bodyPr vert="horz" lIns="91440" tIns="45720" rIns="91440" bIns="45720" rtlCol="0" anchor="ctr"/>
          <a:lstStyle>
            <a:lvl1pPr algn="l">
              <a:defRPr sz="960" spc="360">
                <a:solidFill>
                  <a:schemeClr val="tx1">
                    <a:tint val="75000"/>
                  </a:schemeClr>
                </a:solidFill>
                <a:latin typeface="Source Sans Pro" charset="0"/>
                <a:ea typeface="Source Sans Pro" charset="0"/>
                <a:cs typeface="Source Sans Pro" charset="0"/>
              </a:defRPr>
            </a:lvl1pPr>
          </a:lstStyle>
          <a:p>
            <a:fld id="{AE1B3319-F01D-BE4F-B320-0FDDD15BDF20}" type="slidenum">
              <a:rPr lang="fr-FR" smtClean="0"/>
              <a:pPr/>
              <a:t>‹#›</a:t>
            </a:fld>
            <a:endParaRPr lang="fr-FR" dirty="0"/>
          </a:p>
        </p:txBody>
      </p:sp>
      <p:sp>
        <p:nvSpPr>
          <p:cNvPr id="7" name="ZoneTexte 6"/>
          <p:cNvSpPr txBox="1"/>
          <p:nvPr userDrawn="1"/>
        </p:nvSpPr>
        <p:spPr>
          <a:xfrm rot="16200000">
            <a:off x="9476829" y="2595884"/>
            <a:ext cx="4862072" cy="230832"/>
          </a:xfrm>
          <a:prstGeom prst="rect">
            <a:avLst/>
          </a:prstGeom>
          <a:noFill/>
        </p:spPr>
        <p:txBody>
          <a:bodyPr wrap="square" rtlCol="0">
            <a:spAutoFit/>
          </a:bodyPr>
          <a:lstStyle/>
          <a:p>
            <a:pPr algn="r"/>
            <a:r>
              <a:rPr lang="fr-FR" sz="900" b="1" i="0" spc="0" dirty="0">
                <a:solidFill>
                  <a:schemeClr val="bg1">
                    <a:lumMod val="50000"/>
                  </a:schemeClr>
                </a:solidFill>
                <a:latin typeface="Source Sans Pro" charset="0"/>
                <a:ea typeface="Source Sans Pro" charset="0"/>
                <a:cs typeface="Source Sans Pro" charset="0"/>
              </a:rPr>
              <a:t>W I T E K I O  </a:t>
            </a:r>
            <a:r>
              <a:rPr lang="fr-FR" sz="900" spc="0" dirty="0">
                <a:solidFill>
                  <a:schemeClr val="bg1">
                    <a:lumMod val="50000"/>
                  </a:schemeClr>
                </a:solidFill>
                <a:latin typeface="Source Sans Pro" charset="0"/>
                <a:ea typeface="Source Sans Pro" charset="0"/>
                <a:cs typeface="Source Sans Pro" charset="0"/>
              </a:rPr>
              <a:t> |  </a:t>
            </a:r>
            <a:r>
              <a:rPr lang="fr-FR" sz="900" spc="0" baseline="0" dirty="0">
                <a:solidFill>
                  <a:schemeClr val="bg1">
                    <a:lumMod val="50000"/>
                  </a:schemeClr>
                </a:solidFill>
                <a:latin typeface="Source Sans Pro" charset="0"/>
                <a:ea typeface="Source Sans Pro" charset="0"/>
                <a:cs typeface="Source Sans Pro" charset="0"/>
              </a:rPr>
              <a:t> </a:t>
            </a:r>
            <a:r>
              <a:rPr lang="fr-FR" sz="900" spc="0" dirty="0">
                <a:solidFill>
                  <a:schemeClr val="bg1">
                    <a:lumMod val="50000"/>
                  </a:schemeClr>
                </a:solidFill>
                <a:latin typeface="Source Sans Pro" charset="0"/>
                <a:ea typeface="Source Sans Pro" charset="0"/>
                <a:cs typeface="Source Sans Pro" charset="0"/>
              </a:rPr>
              <a:t>W e   h e l p   h i g h</a:t>
            </a:r>
            <a:r>
              <a:rPr lang="fr-FR" sz="900" spc="0" baseline="0" dirty="0">
                <a:solidFill>
                  <a:schemeClr val="bg1">
                    <a:lumMod val="50000"/>
                  </a:schemeClr>
                </a:solidFill>
                <a:latin typeface="Source Sans Pro" charset="0"/>
                <a:ea typeface="Source Sans Pro" charset="0"/>
                <a:cs typeface="Source Sans Pro" charset="0"/>
              </a:rPr>
              <a:t>  </a:t>
            </a:r>
            <a:r>
              <a:rPr lang="fr-FR" sz="900" spc="0" dirty="0">
                <a:solidFill>
                  <a:schemeClr val="bg1">
                    <a:lumMod val="50000"/>
                  </a:schemeClr>
                </a:solidFill>
                <a:latin typeface="Source Sans Pro" charset="0"/>
                <a:ea typeface="Source Sans Pro" charset="0"/>
                <a:cs typeface="Source Sans Pro" charset="0"/>
              </a:rPr>
              <a:t> t e c h   m a k e r s   b u i l d   g r e a t   s o f t w a re</a:t>
            </a:r>
          </a:p>
        </p:txBody>
      </p:sp>
    </p:spTree>
    <p:extLst>
      <p:ext uri="{BB962C8B-B14F-4D97-AF65-F5344CB8AC3E}">
        <p14:creationId xmlns:p14="http://schemas.microsoft.com/office/powerpoint/2010/main" val="260765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NA">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EBE44C-E779-40C4-8C7E-06550207AF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7296150" cy="6858000"/>
          </a:xfrm>
          <a:prstGeom prst="rect">
            <a:avLst/>
          </a:prstGeom>
        </p:spPr>
      </p:pic>
      <p:sp>
        <p:nvSpPr>
          <p:cNvPr id="12" name="Espace réservé pour une image  11">
            <a:extLst>
              <a:ext uri="{FF2B5EF4-FFF2-40B4-BE49-F238E27FC236}">
                <a16:creationId xmlns:a16="http://schemas.microsoft.com/office/drawing/2014/main" id="{3CFD3403-F2E0-4B5A-9982-BE881300D406}"/>
              </a:ext>
            </a:extLst>
          </p:cNvPr>
          <p:cNvSpPr>
            <a:spLocks noGrp="1"/>
          </p:cNvSpPr>
          <p:nvPr>
            <p:ph type="pic" sz="quarter" idx="22"/>
          </p:nvPr>
        </p:nvSpPr>
        <p:spPr>
          <a:xfrm>
            <a:off x="7296150" y="3972593"/>
            <a:ext cx="4895850" cy="1908000"/>
          </a:xfrm>
          <a:prstGeom prst="rect">
            <a:avLst/>
          </a:prstGeom>
          <a:pattFill prst="openDmnd">
            <a:fgClr>
              <a:schemeClr val="bg2"/>
            </a:fgClr>
            <a:bgClr>
              <a:schemeClr val="bg1"/>
            </a:bgClr>
          </a:pattFill>
        </p:spPr>
        <p:txBody>
          <a:bodyPr anchor="ctr">
            <a:noAutofit/>
          </a:bodyPr>
          <a:lstStyle>
            <a:lvl1pPr marL="0" indent="0" algn="ctr">
              <a:buNone/>
              <a:defRPr sz="1000" b="0">
                <a:solidFill>
                  <a:schemeClr val="tx1"/>
                </a:solidFill>
              </a:defRPr>
            </a:lvl1pPr>
          </a:lstStyle>
          <a:p>
            <a:r>
              <a:rPr lang="en-US" dirty="0"/>
              <a:t>Click icon to add picture</a:t>
            </a:r>
            <a:endParaRPr lang="fr-FR" dirty="0"/>
          </a:p>
        </p:txBody>
      </p:sp>
      <p:pic>
        <p:nvPicPr>
          <p:cNvPr id="14" name="Image 13">
            <a:extLst>
              <a:ext uri="{FF2B5EF4-FFF2-40B4-BE49-F238E27FC236}">
                <a16:creationId xmlns:a16="http://schemas.microsoft.com/office/drawing/2014/main" id="{36AA8AC3-2A41-4C8E-8FFD-C1230D224E9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6282" t="10395" r="3579" b="43133"/>
          <a:stretch/>
        </p:blipFill>
        <p:spPr>
          <a:xfrm>
            <a:off x="449619" y="6523639"/>
            <a:ext cx="234024" cy="180019"/>
          </a:xfrm>
          <a:prstGeom prst="rect">
            <a:avLst/>
          </a:prstGeom>
        </p:spPr>
      </p:pic>
      <p:cxnSp>
        <p:nvCxnSpPr>
          <p:cNvPr id="16" name="Connecteur droit 15">
            <a:extLst>
              <a:ext uri="{FF2B5EF4-FFF2-40B4-BE49-F238E27FC236}">
                <a16:creationId xmlns:a16="http://schemas.microsoft.com/office/drawing/2014/main" id="{E706CF06-AF55-49F8-B86F-E5016D0C3BE1}"/>
              </a:ext>
            </a:extLst>
          </p:cNvPr>
          <p:cNvCxnSpPr/>
          <p:nvPr userDrawn="1"/>
        </p:nvCxnSpPr>
        <p:spPr>
          <a:xfrm>
            <a:off x="449619" y="6369296"/>
            <a:ext cx="1130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itre 24">
            <a:extLst>
              <a:ext uri="{FF2B5EF4-FFF2-40B4-BE49-F238E27FC236}">
                <a16:creationId xmlns:a16="http://schemas.microsoft.com/office/drawing/2014/main" id="{AA444D63-625B-119A-4DD7-A8BC615A02DF}"/>
              </a:ext>
            </a:extLst>
          </p:cNvPr>
          <p:cNvSpPr>
            <a:spLocks noGrp="1"/>
          </p:cNvSpPr>
          <p:nvPr>
            <p:ph type="title" hasCustomPrompt="1"/>
          </p:nvPr>
        </p:nvSpPr>
        <p:spPr>
          <a:xfrm>
            <a:off x="449619" y="894206"/>
            <a:ext cx="6177423" cy="553998"/>
          </a:xfrm>
        </p:spPr>
        <p:txBody>
          <a:bodyPr/>
          <a:lstStyle>
            <a:lvl1pPr algn="l">
              <a:defRPr sz="3600">
                <a:solidFill>
                  <a:schemeClr val="bg1"/>
                </a:solidFill>
              </a:defRPr>
            </a:lvl1pPr>
          </a:lstStyle>
          <a:p>
            <a:r>
              <a:rPr lang="en-GB" noProof="0"/>
              <a:t>AGENDA</a:t>
            </a:r>
          </a:p>
        </p:txBody>
      </p:sp>
      <p:sp>
        <p:nvSpPr>
          <p:cNvPr id="18" name="Title 7">
            <a:extLst>
              <a:ext uri="{FF2B5EF4-FFF2-40B4-BE49-F238E27FC236}">
                <a16:creationId xmlns:a16="http://schemas.microsoft.com/office/drawing/2014/main" id="{95792D7B-CB9B-DEEB-DE6E-22A924707831}"/>
              </a:ext>
            </a:extLst>
          </p:cNvPr>
          <p:cNvSpPr txBox="1">
            <a:spLocks/>
          </p:cNvSpPr>
          <p:nvPr userDrawn="1"/>
        </p:nvSpPr>
        <p:spPr>
          <a:xfrm>
            <a:off x="7305525" y="3145487"/>
            <a:ext cx="4886475" cy="522514"/>
          </a:xfrm>
          <a:prstGeom prst="rect">
            <a:avLst/>
          </a:prstGeom>
        </p:spPr>
        <p:txBody>
          <a:bodyPr vert="horz" wrap="square" lIns="36000" tIns="0" rIns="36000" bIns="0" rtlCol="0" anchor="t">
            <a:spAutoFit/>
          </a:bodyPr>
          <a:lstStyle>
            <a:lvl1pPr marL="0" algn="ctr" defTabSz="914400" rtl="0" eaLnBrk="1" latinLnBrk="0" hangingPunct="1">
              <a:lnSpc>
                <a:spcPct val="90000"/>
              </a:lnSpc>
              <a:spcBef>
                <a:spcPts val="0"/>
              </a:spcBef>
              <a:buFontTx/>
              <a:buNone/>
              <a:defRPr sz="3600" kern="1200" cap="all" baseline="0">
                <a:solidFill>
                  <a:schemeClr val="tx2"/>
                </a:solidFill>
                <a:latin typeface="+mj-lt"/>
                <a:ea typeface="+mj-ea"/>
                <a:cs typeface="+mj-cs"/>
              </a:defRPr>
            </a:lvl1pPr>
          </a:lstStyle>
          <a:p>
            <a:pPr>
              <a:lnSpc>
                <a:spcPct val="100000"/>
              </a:lnSpc>
            </a:pPr>
            <a:r>
              <a:rPr lang="en-US" dirty="0">
                <a:solidFill>
                  <a:srgbClr val="000000"/>
                </a:solidFill>
                <a:ea typeface="Source Sans Pro Black"/>
              </a:rPr>
              <a:t>+</a:t>
            </a:r>
            <a:endParaRPr lang="en-US" dirty="0">
              <a:ea typeface="Source Sans Pro Black"/>
            </a:endParaRPr>
          </a:p>
        </p:txBody>
      </p:sp>
      <p:pic>
        <p:nvPicPr>
          <p:cNvPr id="19" name="Picture 16">
            <a:extLst>
              <a:ext uri="{FF2B5EF4-FFF2-40B4-BE49-F238E27FC236}">
                <a16:creationId xmlns:a16="http://schemas.microsoft.com/office/drawing/2014/main" id="{87FFA2AE-FCF2-F580-11B5-F3D43487D4CD}"/>
              </a:ext>
            </a:extLst>
          </p:cNvPr>
          <p:cNvPicPr>
            <a:picLocks noChangeAspect="1"/>
          </p:cNvPicPr>
          <p:nvPr userDrawn="1"/>
        </p:nvPicPr>
        <p:blipFill rotWithShape="1">
          <a:blip r:embed="rId4"/>
          <a:srcRect t="20265" b="20265"/>
          <a:stretch/>
        </p:blipFill>
        <p:spPr>
          <a:xfrm>
            <a:off x="7300134" y="884325"/>
            <a:ext cx="4896000" cy="1908000"/>
          </a:xfrm>
          <a:prstGeom prst="rect">
            <a:avLst/>
          </a:prstGeom>
          <a:pattFill prst="openDmnd">
            <a:fgClr>
              <a:schemeClr val="bg2"/>
            </a:fgClr>
            <a:bgClr>
              <a:schemeClr val="bg1"/>
            </a:bgClr>
          </a:pattFill>
        </p:spPr>
      </p:pic>
      <p:sp>
        <p:nvSpPr>
          <p:cNvPr id="15" name="TextBox 14">
            <a:extLst>
              <a:ext uri="{FF2B5EF4-FFF2-40B4-BE49-F238E27FC236}">
                <a16:creationId xmlns:a16="http://schemas.microsoft.com/office/drawing/2014/main" id="{91AB88A9-C732-189D-2124-8169FF239ED3}"/>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50000"/>
                  </a:schemeClr>
                </a:solidFill>
              </a:rPr>
              <a:pPr algn="r"/>
              <a:t>‹#›</a:t>
            </a:fld>
            <a:endParaRPr lang="en-GB" sz="1000" dirty="0">
              <a:solidFill>
                <a:schemeClr val="bg1">
                  <a:lumMod val="50000"/>
                </a:schemeClr>
              </a:solidFill>
            </a:endParaRPr>
          </a:p>
        </p:txBody>
      </p:sp>
      <p:sp>
        <p:nvSpPr>
          <p:cNvPr id="21" name="ZoneTexte 10">
            <a:extLst>
              <a:ext uri="{FF2B5EF4-FFF2-40B4-BE49-F238E27FC236}">
                <a16:creationId xmlns:a16="http://schemas.microsoft.com/office/drawing/2014/main" id="{6793ED8B-2EC8-2BCD-415F-626C889AF850}"/>
              </a:ext>
            </a:extLst>
          </p:cNvPr>
          <p:cNvSpPr txBox="1"/>
          <p:nvPr userDrawn="1"/>
        </p:nvSpPr>
        <p:spPr>
          <a:xfrm>
            <a:off x="799491" y="6550242"/>
            <a:ext cx="4819195" cy="307777"/>
          </a:xfrm>
          <a:prstGeom prst="rect">
            <a:avLst/>
          </a:prstGeom>
          <a:noFill/>
        </p:spPr>
        <p:txBody>
          <a:bodyPr wrap="none" lIns="36000" tIns="0" rIns="36000" bIns="0" rtlCol="0" anchor="ctr">
            <a:spAutoFit/>
          </a:bodyPr>
          <a:lstStyle/>
          <a:p>
            <a:r>
              <a:rPr lang="en-US" sz="1000" b="1" i="0" dirty="0">
                <a:solidFill>
                  <a:schemeClr val="bg1"/>
                </a:solidFill>
                <a:effectLst/>
                <a:latin typeface="+mj-lt"/>
              </a:rPr>
              <a:t>WITEKIO - Your Trusted </a:t>
            </a:r>
            <a:r>
              <a:rPr lang="en-US" sz="1000" b="1" i="0" dirty="0">
                <a:solidFill>
                  <a:srgbClr val="FFD518"/>
                </a:solidFill>
                <a:effectLst/>
                <a:latin typeface="+mj-lt"/>
              </a:rPr>
              <a:t>Embedded Software, Application and Connectivity </a:t>
            </a:r>
            <a:r>
              <a:rPr lang="en-US" sz="1000" b="1" i="0" dirty="0">
                <a:solidFill>
                  <a:schemeClr val="bg1"/>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
        <p:nvSpPr>
          <p:cNvPr id="22" name="TextBox 21">
            <a:extLst>
              <a:ext uri="{FF2B5EF4-FFF2-40B4-BE49-F238E27FC236}">
                <a16:creationId xmlns:a16="http://schemas.microsoft.com/office/drawing/2014/main" id="{BA62D74E-A763-A7A8-C6D2-5D7B98AE5B6C}"/>
              </a:ext>
            </a:extLst>
          </p:cNvPr>
          <p:cNvSpPr txBox="1"/>
          <p:nvPr userDrawn="1"/>
        </p:nvSpPr>
        <p:spPr>
          <a:xfrm>
            <a:off x="7411998" y="6432461"/>
            <a:ext cx="3992238" cy="369332"/>
          </a:xfrm>
          <a:prstGeom prst="rect">
            <a:avLst/>
          </a:prstGeom>
          <a:noFill/>
        </p:spPr>
        <p:txBody>
          <a:bodyPr wrap="square">
            <a:spAutoFit/>
          </a:bodyPr>
          <a:lstStyle/>
          <a:p>
            <a:pPr algn="just"/>
            <a:r>
              <a:rPr lang="en-US" sz="600" b="0" i="0" dirty="0">
                <a:solidFill>
                  <a:schemeClr val="bg1">
                    <a:lumMod val="50000"/>
                  </a:schemeClr>
                </a:solidFill>
                <a:effectLst/>
                <a:latin typeface="+mn-lt"/>
              </a:rPr>
              <a:t>This document and the information it contains is </a:t>
            </a:r>
            <a:r>
              <a:rPr lang="en-US" sz="600" b="1" i="0" dirty="0">
                <a:solidFill>
                  <a:schemeClr val="bg1">
                    <a:lumMod val="50000"/>
                  </a:schemeClr>
                </a:solidFill>
                <a:effectLst/>
                <a:latin typeface="+mn-lt"/>
              </a:rPr>
              <a:t>CONFIDENTIAL</a:t>
            </a:r>
            <a:r>
              <a:rPr lang="en-US" sz="600" b="0" i="0" dirty="0">
                <a:solidFill>
                  <a:schemeClr val="bg1">
                    <a:lumMod val="50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50000"/>
                </a:schemeClr>
              </a:solidFill>
              <a:latin typeface="+mn-lt"/>
            </a:endParaRPr>
          </a:p>
        </p:txBody>
      </p:sp>
      <p:sp>
        <p:nvSpPr>
          <p:cNvPr id="2" name="Espace réservé du texte 7">
            <a:extLst>
              <a:ext uri="{FF2B5EF4-FFF2-40B4-BE49-F238E27FC236}">
                <a16:creationId xmlns:a16="http://schemas.microsoft.com/office/drawing/2014/main" id="{4CFB3C9E-2DE4-77BB-F955-2C2456240C7D}"/>
              </a:ext>
            </a:extLst>
          </p:cNvPr>
          <p:cNvSpPr>
            <a:spLocks noGrp="1"/>
          </p:cNvSpPr>
          <p:nvPr>
            <p:ph type="body" sz="quarter" idx="13" hasCustomPrompt="1"/>
          </p:nvPr>
        </p:nvSpPr>
        <p:spPr>
          <a:xfrm>
            <a:off x="449619" y="1706253"/>
            <a:ext cx="6177423" cy="2103653"/>
          </a:xfrm>
          <a:prstGeom prst="rect">
            <a:avLst/>
          </a:prstGeom>
        </p:spPr>
        <p:txBody>
          <a:bodyPr/>
          <a:lstStyle>
            <a:lvl1pPr>
              <a:buAutoNum type="arabicPeriod"/>
              <a:defRPr sz="2800">
                <a:solidFill>
                  <a:schemeClr val="bg1"/>
                </a:solidFill>
              </a:defRPr>
            </a:lvl1pPr>
            <a:lvl2pPr>
              <a:buAutoNum type="alphaLcPeriod"/>
              <a:defRPr sz="18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GB" noProof="0"/>
              <a:t>Level 1</a:t>
            </a:r>
          </a:p>
          <a:p>
            <a:pPr lvl="1"/>
            <a:r>
              <a:rPr lang="en-GB" noProof="0"/>
              <a:t>Level 2</a:t>
            </a:r>
          </a:p>
          <a:p>
            <a:pPr lvl="2"/>
            <a:r>
              <a:rPr lang="en-GB" noProof="0"/>
              <a:t>Level 3</a:t>
            </a:r>
          </a:p>
          <a:p>
            <a:pPr lvl="3"/>
            <a:r>
              <a:rPr lang="en-GB" noProof="0"/>
              <a:t>Level 4</a:t>
            </a:r>
          </a:p>
          <a:p>
            <a:pPr lvl="4"/>
            <a:r>
              <a:rPr lang="en-GB" noProof="0"/>
              <a:t>Level 5</a:t>
            </a:r>
          </a:p>
        </p:txBody>
      </p:sp>
    </p:spTree>
    <p:extLst>
      <p:ext uri="{BB962C8B-B14F-4D97-AF65-F5344CB8AC3E}">
        <p14:creationId xmlns:p14="http://schemas.microsoft.com/office/powerpoint/2010/main" val="107741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y do we exist">
    <p:bg>
      <p:bgPr>
        <a:blipFill dpi="0" rotWithShape="1">
          <a:blip r:embed="rId2">
            <a:lum/>
          </a:blip>
          <a:srcRect/>
          <a:stretch>
            <a:fillRect l="-5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B62A3-5A47-4037-9876-612E0239E4D1}"/>
              </a:ext>
            </a:extLst>
          </p:cNvPr>
          <p:cNvSpPr>
            <a:spLocks noGrp="1"/>
          </p:cNvSpPr>
          <p:nvPr>
            <p:ph type="title" hasCustomPrompt="1"/>
          </p:nvPr>
        </p:nvSpPr>
        <p:spPr>
          <a:xfrm>
            <a:off x="2373984" y="2727651"/>
            <a:ext cx="7444030" cy="1087540"/>
          </a:xfrm>
          <a:prstGeom prst="roundRect">
            <a:avLst>
              <a:gd name="adj" fmla="val 50000"/>
            </a:avLst>
          </a:prstGeom>
          <a:ln w="38100">
            <a:solidFill>
              <a:srgbClr val="FFD518"/>
            </a:solidFill>
          </a:ln>
        </p:spPr>
        <p:txBody>
          <a:bodyPr wrap="none" tIns="216000" bIns="216000" anchor="ctr">
            <a:normAutofit/>
          </a:bodyPr>
          <a:lstStyle>
            <a:lvl1pPr algn="ctr">
              <a:lnSpc>
                <a:spcPct val="100000"/>
              </a:lnSpc>
              <a:defRPr sz="3600" b="1">
                <a:solidFill>
                  <a:schemeClr val="bg2"/>
                </a:solidFill>
              </a:defRPr>
            </a:lvl1pPr>
          </a:lstStyle>
          <a:p>
            <a:r>
              <a:rPr lang="en-GB" noProof="0"/>
              <a:t>Section title</a:t>
            </a:r>
          </a:p>
        </p:txBody>
      </p:sp>
      <p:pic>
        <p:nvPicPr>
          <p:cNvPr id="6" name="Image 5">
            <a:extLst>
              <a:ext uri="{FF2B5EF4-FFF2-40B4-BE49-F238E27FC236}">
                <a16:creationId xmlns:a16="http://schemas.microsoft.com/office/drawing/2014/main" id="{3AA8B77C-A364-40A6-A780-2FB913D975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6282" t="10395" r="3579" b="43133"/>
          <a:stretch/>
        </p:blipFill>
        <p:spPr>
          <a:xfrm>
            <a:off x="449619" y="6513459"/>
            <a:ext cx="234024" cy="180019"/>
          </a:xfrm>
          <a:prstGeom prst="rect">
            <a:avLst/>
          </a:prstGeom>
        </p:spPr>
      </p:pic>
      <p:pic>
        <p:nvPicPr>
          <p:cNvPr id="15" name="Image 10">
            <a:extLst>
              <a:ext uri="{FF2B5EF4-FFF2-40B4-BE49-F238E27FC236}">
                <a16:creationId xmlns:a16="http://schemas.microsoft.com/office/drawing/2014/main" id="{F6958BB3-B785-830D-EC48-E9B21B5FC5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89238" y="5364092"/>
            <a:ext cx="413523" cy="278197"/>
          </a:xfrm>
          <a:prstGeom prst="rect">
            <a:avLst/>
          </a:prstGeom>
        </p:spPr>
      </p:pic>
      <p:sp>
        <p:nvSpPr>
          <p:cNvPr id="7" name="TextBox 6">
            <a:extLst>
              <a:ext uri="{FF2B5EF4-FFF2-40B4-BE49-F238E27FC236}">
                <a16:creationId xmlns:a16="http://schemas.microsoft.com/office/drawing/2014/main" id="{6567D9F8-EA2D-9D7B-9B8F-3B1D999A11DE}"/>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95000"/>
                  </a:schemeClr>
                </a:solidFill>
              </a:rPr>
              <a:pPr algn="r"/>
              <a:t>‹#›</a:t>
            </a:fld>
            <a:endParaRPr lang="en-GB" sz="1000" dirty="0">
              <a:solidFill>
                <a:schemeClr val="bg1">
                  <a:lumMod val="95000"/>
                </a:schemeClr>
              </a:solidFill>
            </a:endParaRPr>
          </a:p>
        </p:txBody>
      </p:sp>
      <p:sp>
        <p:nvSpPr>
          <p:cNvPr id="3" name="ZoneTexte 10">
            <a:extLst>
              <a:ext uri="{FF2B5EF4-FFF2-40B4-BE49-F238E27FC236}">
                <a16:creationId xmlns:a16="http://schemas.microsoft.com/office/drawing/2014/main" id="{413551A3-C2F7-7BF7-58CB-C5ECFE7AE56F}"/>
              </a:ext>
            </a:extLst>
          </p:cNvPr>
          <p:cNvSpPr txBox="1"/>
          <p:nvPr userDrawn="1"/>
        </p:nvSpPr>
        <p:spPr>
          <a:xfrm>
            <a:off x="799491" y="6550242"/>
            <a:ext cx="4819195" cy="307777"/>
          </a:xfrm>
          <a:prstGeom prst="rect">
            <a:avLst/>
          </a:prstGeom>
          <a:noFill/>
        </p:spPr>
        <p:txBody>
          <a:bodyPr wrap="none" lIns="36000" tIns="0" rIns="36000" bIns="0" rtlCol="0" anchor="ctr">
            <a:spAutoFit/>
          </a:bodyPr>
          <a:lstStyle/>
          <a:p>
            <a:r>
              <a:rPr lang="en-US" sz="1000" b="1" i="0" dirty="0">
                <a:solidFill>
                  <a:schemeClr val="bg1"/>
                </a:solidFill>
                <a:effectLst/>
                <a:latin typeface="+mj-lt"/>
              </a:rPr>
              <a:t>WITEKIO - Your Trusted </a:t>
            </a:r>
            <a:r>
              <a:rPr lang="en-US" sz="1000" b="1" i="0" dirty="0">
                <a:solidFill>
                  <a:srgbClr val="FFD518"/>
                </a:solidFill>
                <a:effectLst/>
                <a:latin typeface="+mj-lt"/>
              </a:rPr>
              <a:t>Embedded Software, Application and Connectivity </a:t>
            </a:r>
            <a:r>
              <a:rPr lang="en-US" sz="1000" b="1" i="0" dirty="0">
                <a:solidFill>
                  <a:schemeClr val="bg1"/>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
        <p:nvSpPr>
          <p:cNvPr id="5" name="TextBox 4">
            <a:extLst>
              <a:ext uri="{FF2B5EF4-FFF2-40B4-BE49-F238E27FC236}">
                <a16:creationId xmlns:a16="http://schemas.microsoft.com/office/drawing/2014/main" id="{274B12DD-B1AF-B891-268B-7030BE7806A3}"/>
              </a:ext>
            </a:extLst>
          </p:cNvPr>
          <p:cNvSpPr txBox="1"/>
          <p:nvPr userDrawn="1"/>
        </p:nvSpPr>
        <p:spPr>
          <a:xfrm>
            <a:off x="6186383" y="6485729"/>
            <a:ext cx="4756210" cy="276999"/>
          </a:xfrm>
          <a:prstGeom prst="rect">
            <a:avLst/>
          </a:prstGeom>
          <a:noFill/>
        </p:spPr>
        <p:txBody>
          <a:bodyPr wrap="square">
            <a:spAutoFit/>
          </a:bodyPr>
          <a:lstStyle/>
          <a:p>
            <a:pPr algn="just"/>
            <a:r>
              <a:rPr lang="en-US" sz="600" b="0" i="0" dirty="0">
                <a:solidFill>
                  <a:schemeClr val="bg1">
                    <a:lumMod val="95000"/>
                  </a:schemeClr>
                </a:solidFill>
                <a:effectLst/>
                <a:latin typeface="+mn-lt"/>
              </a:rPr>
              <a:t>This document and the information it contains is </a:t>
            </a:r>
            <a:r>
              <a:rPr lang="en-US" sz="600" b="1" i="0" dirty="0">
                <a:solidFill>
                  <a:schemeClr val="bg1">
                    <a:lumMod val="95000"/>
                  </a:schemeClr>
                </a:solidFill>
                <a:effectLst/>
                <a:latin typeface="+mn-lt"/>
              </a:rPr>
              <a:t>CONFIDENTIAL</a:t>
            </a:r>
            <a:r>
              <a:rPr lang="en-US" sz="600" b="0" i="0" dirty="0">
                <a:solidFill>
                  <a:schemeClr val="bg1">
                    <a:lumMod val="95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95000"/>
                </a:schemeClr>
              </a:solidFill>
              <a:latin typeface="+mn-lt"/>
            </a:endParaRPr>
          </a:p>
        </p:txBody>
      </p:sp>
    </p:spTree>
    <p:extLst>
      <p:ext uri="{BB962C8B-B14F-4D97-AF65-F5344CB8AC3E}">
        <p14:creationId xmlns:p14="http://schemas.microsoft.com/office/powerpoint/2010/main" val="37191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Why do we exist">
    <p:bg>
      <p:bgPr>
        <a:blipFill dpi="0" rotWithShape="1">
          <a:blip r:embed="rId2">
            <a:lum/>
          </a:blip>
          <a:srcRect/>
          <a:stretch>
            <a:fillRect l="-5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B62A3-5A47-4037-9876-612E0239E4D1}"/>
              </a:ext>
            </a:extLst>
          </p:cNvPr>
          <p:cNvSpPr>
            <a:spLocks noGrp="1"/>
          </p:cNvSpPr>
          <p:nvPr>
            <p:ph type="title" hasCustomPrompt="1"/>
          </p:nvPr>
        </p:nvSpPr>
        <p:spPr>
          <a:xfrm>
            <a:off x="3030348" y="788443"/>
            <a:ext cx="6131303" cy="854535"/>
          </a:xfrm>
          <a:prstGeom prst="roundRect">
            <a:avLst>
              <a:gd name="adj" fmla="val 50000"/>
            </a:avLst>
          </a:prstGeom>
          <a:ln w="38100">
            <a:solidFill>
              <a:srgbClr val="FFD518"/>
            </a:solidFill>
          </a:ln>
        </p:spPr>
        <p:txBody>
          <a:bodyPr wrap="none" tIns="216000" bIns="216000" anchor="ctr">
            <a:normAutofit/>
          </a:bodyPr>
          <a:lstStyle>
            <a:lvl1pPr algn="ctr">
              <a:lnSpc>
                <a:spcPct val="100000"/>
              </a:lnSpc>
              <a:defRPr sz="3600" b="1">
                <a:solidFill>
                  <a:schemeClr val="bg2"/>
                </a:solidFill>
              </a:defRPr>
            </a:lvl1pPr>
          </a:lstStyle>
          <a:p>
            <a:r>
              <a:rPr lang="en-GB" noProof="0"/>
              <a:t>Slide title</a:t>
            </a:r>
          </a:p>
        </p:txBody>
      </p:sp>
      <p:pic>
        <p:nvPicPr>
          <p:cNvPr id="6" name="Image 5">
            <a:extLst>
              <a:ext uri="{FF2B5EF4-FFF2-40B4-BE49-F238E27FC236}">
                <a16:creationId xmlns:a16="http://schemas.microsoft.com/office/drawing/2014/main" id="{3AA8B77C-A364-40A6-A780-2FB913D975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6282" t="10395" r="3579" b="43133"/>
          <a:stretch/>
        </p:blipFill>
        <p:spPr>
          <a:xfrm>
            <a:off x="449619" y="6513459"/>
            <a:ext cx="234024" cy="180019"/>
          </a:xfrm>
          <a:prstGeom prst="rect">
            <a:avLst/>
          </a:prstGeom>
        </p:spPr>
      </p:pic>
      <p:sp>
        <p:nvSpPr>
          <p:cNvPr id="8" name="TextBox 7">
            <a:extLst>
              <a:ext uri="{FF2B5EF4-FFF2-40B4-BE49-F238E27FC236}">
                <a16:creationId xmlns:a16="http://schemas.microsoft.com/office/drawing/2014/main" id="{52EA6A96-FC4A-2C1A-E78F-205456D5FAA8}"/>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95000"/>
                  </a:schemeClr>
                </a:solidFill>
              </a:rPr>
              <a:pPr algn="r"/>
              <a:t>‹#›</a:t>
            </a:fld>
            <a:endParaRPr lang="en-GB" sz="1000" dirty="0">
              <a:solidFill>
                <a:schemeClr val="bg1">
                  <a:lumMod val="95000"/>
                </a:schemeClr>
              </a:solidFill>
            </a:endParaRPr>
          </a:p>
        </p:txBody>
      </p:sp>
      <p:sp>
        <p:nvSpPr>
          <p:cNvPr id="3" name="ZoneTexte 10">
            <a:extLst>
              <a:ext uri="{FF2B5EF4-FFF2-40B4-BE49-F238E27FC236}">
                <a16:creationId xmlns:a16="http://schemas.microsoft.com/office/drawing/2014/main" id="{350E9E3B-603E-12BE-A4D2-7D5DB1DE3EE9}"/>
              </a:ext>
            </a:extLst>
          </p:cNvPr>
          <p:cNvSpPr txBox="1"/>
          <p:nvPr userDrawn="1"/>
        </p:nvSpPr>
        <p:spPr>
          <a:xfrm>
            <a:off x="799491" y="6550242"/>
            <a:ext cx="4819195" cy="307777"/>
          </a:xfrm>
          <a:prstGeom prst="rect">
            <a:avLst/>
          </a:prstGeom>
          <a:noFill/>
        </p:spPr>
        <p:txBody>
          <a:bodyPr wrap="none" lIns="36000" tIns="0" rIns="36000" bIns="0" rtlCol="0" anchor="ctr">
            <a:spAutoFit/>
          </a:bodyPr>
          <a:lstStyle/>
          <a:p>
            <a:r>
              <a:rPr lang="en-US" sz="1000" b="1" i="0" dirty="0">
                <a:solidFill>
                  <a:schemeClr val="bg1"/>
                </a:solidFill>
                <a:effectLst/>
                <a:latin typeface="+mj-lt"/>
              </a:rPr>
              <a:t>WITEKIO - Your Trusted </a:t>
            </a:r>
            <a:r>
              <a:rPr lang="en-US" sz="1000" b="1" i="0" dirty="0">
                <a:solidFill>
                  <a:srgbClr val="FFD518"/>
                </a:solidFill>
                <a:effectLst/>
                <a:latin typeface="+mj-lt"/>
              </a:rPr>
              <a:t>Embedded Software, Application and Connectivity </a:t>
            </a:r>
            <a:r>
              <a:rPr lang="en-US" sz="1000" b="1" i="0" dirty="0">
                <a:solidFill>
                  <a:schemeClr val="bg1"/>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
        <p:nvSpPr>
          <p:cNvPr id="4" name="TextBox 3">
            <a:extLst>
              <a:ext uri="{FF2B5EF4-FFF2-40B4-BE49-F238E27FC236}">
                <a16:creationId xmlns:a16="http://schemas.microsoft.com/office/drawing/2014/main" id="{8B0297AD-9BBB-4714-B3BF-BCE6B1216493}"/>
              </a:ext>
            </a:extLst>
          </p:cNvPr>
          <p:cNvSpPr txBox="1"/>
          <p:nvPr userDrawn="1"/>
        </p:nvSpPr>
        <p:spPr>
          <a:xfrm>
            <a:off x="6186383" y="6485729"/>
            <a:ext cx="4756210" cy="276999"/>
          </a:xfrm>
          <a:prstGeom prst="rect">
            <a:avLst/>
          </a:prstGeom>
          <a:noFill/>
        </p:spPr>
        <p:txBody>
          <a:bodyPr wrap="square">
            <a:spAutoFit/>
          </a:bodyPr>
          <a:lstStyle/>
          <a:p>
            <a:pPr algn="just"/>
            <a:r>
              <a:rPr lang="en-US" sz="600" b="0" i="0" dirty="0">
                <a:solidFill>
                  <a:schemeClr val="bg1">
                    <a:lumMod val="95000"/>
                  </a:schemeClr>
                </a:solidFill>
                <a:effectLst/>
                <a:latin typeface="+mn-lt"/>
              </a:rPr>
              <a:t>This document and the information it contains is </a:t>
            </a:r>
            <a:r>
              <a:rPr lang="en-US" sz="600" b="1" i="0" dirty="0">
                <a:solidFill>
                  <a:schemeClr val="bg1">
                    <a:lumMod val="95000"/>
                  </a:schemeClr>
                </a:solidFill>
                <a:effectLst/>
                <a:latin typeface="+mn-lt"/>
              </a:rPr>
              <a:t>CONFIDENTIAL</a:t>
            </a:r>
            <a:r>
              <a:rPr lang="en-US" sz="600" b="0" i="0" dirty="0">
                <a:solidFill>
                  <a:schemeClr val="bg1">
                    <a:lumMod val="95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95000"/>
                </a:schemeClr>
              </a:solidFill>
              <a:latin typeface="+mn-lt"/>
            </a:endParaRPr>
          </a:p>
        </p:txBody>
      </p:sp>
    </p:spTree>
    <p:extLst>
      <p:ext uri="{BB962C8B-B14F-4D97-AF65-F5344CB8AC3E}">
        <p14:creationId xmlns:p14="http://schemas.microsoft.com/office/powerpoint/2010/main" val="262120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hy do we exist">
    <p:bg>
      <p:bgPr>
        <a:blipFill dpi="0" rotWithShape="1">
          <a:blip r:embed="rId2">
            <a:lum/>
          </a:blip>
          <a:srcRect/>
          <a:stretch>
            <a:fillRect l="-5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B62A3-5A47-4037-9876-612E0239E4D1}"/>
              </a:ext>
            </a:extLst>
          </p:cNvPr>
          <p:cNvSpPr>
            <a:spLocks noGrp="1"/>
          </p:cNvSpPr>
          <p:nvPr>
            <p:ph type="title" hasCustomPrompt="1"/>
          </p:nvPr>
        </p:nvSpPr>
        <p:spPr>
          <a:xfrm>
            <a:off x="3101268" y="1069943"/>
            <a:ext cx="5989466" cy="873157"/>
          </a:xfrm>
          <a:prstGeom prst="roundRect">
            <a:avLst>
              <a:gd name="adj" fmla="val 50000"/>
            </a:avLst>
          </a:prstGeom>
          <a:ln w="38100">
            <a:solidFill>
              <a:srgbClr val="FFD518"/>
            </a:solidFill>
          </a:ln>
        </p:spPr>
        <p:txBody>
          <a:bodyPr wrap="none" tIns="216000" bIns="216000" anchor="ctr">
            <a:normAutofit/>
          </a:bodyPr>
          <a:lstStyle>
            <a:lvl1pPr algn="ctr">
              <a:lnSpc>
                <a:spcPct val="100000"/>
              </a:lnSpc>
              <a:defRPr sz="3600" b="1">
                <a:solidFill>
                  <a:schemeClr val="bg2"/>
                </a:solidFill>
              </a:defRPr>
            </a:lvl1pPr>
          </a:lstStyle>
          <a:p>
            <a:r>
              <a:rPr lang="en-GB" noProof="0"/>
              <a:t>SLIDE Title</a:t>
            </a:r>
          </a:p>
        </p:txBody>
      </p:sp>
      <p:pic>
        <p:nvPicPr>
          <p:cNvPr id="6" name="Image 5">
            <a:extLst>
              <a:ext uri="{FF2B5EF4-FFF2-40B4-BE49-F238E27FC236}">
                <a16:creationId xmlns:a16="http://schemas.microsoft.com/office/drawing/2014/main" id="{3AA8B77C-A364-40A6-A780-2FB913D975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6282" t="10395" r="3579" b="43133"/>
          <a:stretch/>
        </p:blipFill>
        <p:spPr>
          <a:xfrm>
            <a:off x="449619" y="6513459"/>
            <a:ext cx="234024" cy="180019"/>
          </a:xfrm>
          <a:prstGeom prst="rect">
            <a:avLst/>
          </a:prstGeom>
        </p:spPr>
      </p:pic>
      <p:sp>
        <p:nvSpPr>
          <p:cNvPr id="32" name="Espace réservé du texte 7">
            <a:extLst>
              <a:ext uri="{FF2B5EF4-FFF2-40B4-BE49-F238E27FC236}">
                <a16:creationId xmlns:a16="http://schemas.microsoft.com/office/drawing/2014/main" id="{B26A070A-2879-72B4-0898-6D1F9A341141}"/>
              </a:ext>
            </a:extLst>
          </p:cNvPr>
          <p:cNvSpPr>
            <a:spLocks noGrp="1"/>
          </p:cNvSpPr>
          <p:nvPr>
            <p:ph type="body" sz="quarter" idx="13" hasCustomPrompt="1"/>
          </p:nvPr>
        </p:nvSpPr>
        <p:spPr>
          <a:xfrm>
            <a:off x="1063933" y="3280574"/>
            <a:ext cx="2978274" cy="727892"/>
          </a:xfrm>
          <a:prstGeom prst="rect">
            <a:avLst/>
          </a:prstGeom>
        </p:spPr>
        <p:txBody>
          <a:bodyPr/>
          <a:lstStyle>
            <a:lvl1pPr marL="0" indent="0" algn="ctr">
              <a:buNone/>
              <a:defRPr sz="1800">
                <a:solidFill>
                  <a:schemeClr val="bg1"/>
                </a:solidFill>
              </a:defRPr>
            </a:lvl1pPr>
            <a:lvl2pPr marL="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Title</a:t>
            </a:r>
          </a:p>
          <a:p>
            <a:pPr lvl="1"/>
            <a:r>
              <a:rPr lang="en-GB" noProof="0"/>
              <a:t>Subtitle for the item</a:t>
            </a:r>
          </a:p>
        </p:txBody>
      </p:sp>
      <p:sp>
        <p:nvSpPr>
          <p:cNvPr id="33" name="Espace réservé du texte 7">
            <a:extLst>
              <a:ext uri="{FF2B5EF4-FFF2-40B4-BE49-F238E27FC236}">
                <a16:creationId xmlns:a16="http://schemas.microsoft.com/office/drawing/2014/main" id="{0655CABC-9C0F-1DFA-3DA7-4201657456D6}"/>
              </a:ext>
            </a:extLst>
          </p:cNvPr>
          <p:cNvSpPr>
            <a:spLocks noGrp="1"/>
          </p:cNvSpPr>
          <p:nvPr>
            <p:ph type="body" sz="quarter" idx="14" hasCustomPrompt="1"/>
          </p:nvPr>
        </p:nvSpPr>
        <p:spPr>
          <a:xfrm>
            <a:off x="4606863" y="3280573"/>
            <a:ext cx="2978274" cy="727892"/>
          </a:xfrm>
          <a:prstGeom prst="rect">
            <a:avLst/>
          </a:prstGeom>
        </p:spPr>
        <p:txBody>
          <a:bodyPr/>
          <a:lstStyle>
            <a:lvl1pPr marL="0" indent="0" algn="ctr">
              <a:buNone/>
              <a:defRPr sz="1800">
                <a:solidFill>
                  <a:schemeClr val="bg1"/>
                </a:solidFill>
              </a:defRPr>
            </a:lvl1pPr>
            <a:lvl2pPr marL="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Title</a:t>
            </a:r>
          </a:p>
          <a:p>
            <a:pPr lvl="1"/>
            <a:r>
              <a:rPr lang="en-GB" noProof="0"/>
              <a:t>Subtitle for the item</a:t>
            </a:r>
          </a:p>
        </p:txBody>
      </p:sp>
      <p:sp>
        <p:nvSpPr>
          <p:cNvPr id="34" name="Espace réservé du texte 7">
            <a:extLst>
              <a:ext uri="{FF2B5EF4-FFF2-40B4-BE49-F238E27FC236}">
                <a16:creationId xmlns:a16="http://schemas.microsoft.com/office/drawing/2014/main" id="{0D7EE0EE-EBF5-34C5-AC8C-2ECA69DF554F}"/>
              </a:ext>
            </a:extLst>
          </p:cNvPr>
          <p:cNvSpPr>
            <a:spLocks noGrp="1"/>
          </p:cNvSpPr>
          <p:nvPr>
            <p:ph type="body" sz="quarter" idx="15" hasCustomPrompt="1"/>
          </p:nvPr>
        </p:nvSpPr>
        <p:spPr>
          <a:xfrm>
            <a:off x="8149793" y="3280573"/>
            <a:ext cx="2978274" cy="727892"/>
          </a:xfrm>
          <a:prstGeom prst="rect">
            <a:avLst/>
          </a:prstGeom>
        </p:spPr>
        <p:txBody>
          <a:bodyPr/>
          <a:lstStyle>
            <a:lvl1pPr marL="0" indent="0" algn="ctr">
              <a:buFont typeface="+mj-lt"/>
              <a:buNone/>
              <a:defRPr sz="1800">
                <a:solidFill>
                  <a:schemeClr val="bg1"/>
                </a:solidFill>
              </a:defRPr>
            </a:lvl1pPr>
            <a:lvl2pPr marL="0" indent="0" algn="ctr">
              <a:buNone/>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Title</a:t>
            </a:r>
          </a:p>
          <a:p>
            <a:pPr lvl="1"/>
            <a:r>
              <a:rPr lang="en-GB" noProof="0"/>
              <a:t>Subtitle for the item</a:t>
            </a:r>
          </a:p>
        </p:txBody>
      </p:sp>
      <p:sp>
        <p:nvSpPr>
          <p:cNvPr id="9" name="TextBox 8">
            <a:extLst>
              <a:ext uri="{FF2B5EF4-FFF2-40B4-BE49-F238E27FC236}">
                <a16:creationId xmlns:a16="http://schemas.microsoft.com/office/drawing/2014/main" id="{0311E08E-A45F-8D1F-25A5-69119E811186}"/>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95000"/>
                  </a:schemeClr>
                </a:solidFill>
              </a:rPr>
              <a:pPr algn="r"/>
              <a:t>‹#›</a:t>
            </a:fld>
            <a:endParaRPr lang="en-GB" sz="1000" dirty="0">
              <a:solidFill>
                <a:schemeClr val="bg1">
                  <a:lumMod val="95000"/>
                </a:schemeClr>
              </a:solidFill>
            </a:endParaRPr>
          </a:p>
        </p:txBody>
      </p:sp>
      <p:sp>
        <p:nvSpPr>
          <p:cNvPr id="11" name="TextBox 10">
            <a:extLst>
              <a:ext uri="{FF2B5EF4-FFF2-40B4-BE49-F238E27FC236}">
                <a16:creationId xmlns:a16="http://schemas.microsoft.com/office/drawing/2014/main" id="{E5270EA4-8E1E-9D4F-488C-1F717F550E52}"/>
              </a:ext>
            </a:extLst>
          </p:cNvPr>
          <p:cNvSpPr txBox="1"/>
          <p:nvPr userDrawn="1"/>
        </p:nvSpPr>
        <p:spPr>
          <a:xfrm>
            <a:off x="6186383" y="6485729"/>
            <a:ext cx="4756210" cy="276999"/>
          </a:xfrm>
          <a:prstGeom prst="rect">
            <a:avLst/>
          </a:prstGeom>
          <a:noFill/>
        </p:spPr>
        <p:txBody>
          <a:bodyPr wrap="square">
            <a:spAutoFit/>
          </a:bodyPr>
          <a:lstStyle/>
          <a:p>
            <a:pPr algn="just"/>
            <a:r>
              <a:rPr lang="en-US" sz="600" b="0" i="0" dirty="0">
                <a:solidFill>
                  <a:schemeClr val="bg1">
                    <a:lumMod val="95000"/>
                  </a:schemeClr>
                </a:solidFill>
                <a:effectLst/>
                <a:latin typeface="+mn-lt"/>
              </a:rPr>
              <a:t>This document and the information it contains is </a:t>
            </a:r>
            <a:r>
              <a:rPr lang="en-US" sz="600" b="1" i="0" dirty="0">
                <a:solidFill>
                  <a:schemeClr val="bg1">
                    <a:lumMod val="95000"/>
                  </a:schemeClr>
                </a:solidFill>
                <a:effectLst/>
                <a:latin typeface="+mn-lt"/>
              </a:rPr>
              <a:t>CONFIDENTIAL</a:t>
            </a:r>
            <a:r>
              <a:rPr lang="en-US" sz="600" b="0" i="0" dirty="0">
                <a:solidFill>
                  <a:schemeClr val="bg1">
                    <a:lumMod val="95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95000"/>
                </a:schemeClr>
              </a:solidFill>
              <a:latin typeface="+mn-lt"/>
            </a:endParaRPr>
          </a:p>
        </p:txBody>
      </p:sp>
      <p:sp>
        <p:nvSpPr>
          <p:cNvPr id="3" name="ZoneTexte 10">
            <a:extLst>
              <a:ext uri="{FF2B5EF4-FFF2-40B4-BE49-F238E27FC236}">
                <a16:creationId xmlns:a16="http://schemas.microsoft.com/office/drawing/2014/main" id="{3150620A-3A82-141E-EF77-ACCDF0BD3D6B}"/>
              </a:ext>
            </a:extLst>
          </p:cNvPr>
          <p:cNvSpPr txBox="1"/>
          <p:nvPr userDrawn="1"/>
        </p:nvSpPr>
        <p:spPr>
          <a:xfrm>
            <a:off x="799491" y="6550242"/>
            <a:ext cx="4819195" cy="307777"/>
          </a:xfrm>
          <a:prstGeom prst="rect">
            <a:avLst/>
          </a:prstGeom>
          <a:noFill/>
        </p:spPr>
        <p:txBody>
          <a:bodyPr wrap="none" lIns="36000" tIns="0" rIns="36000" bIns="0" rtlCol="0" anchor="ctr">
            <a:spAutoFit/>
          </a:bodyPr>
          <a:lstStyle/>
          <a:p>
            <a:r>
              <a:rPr lang="en-US" sz="1000" b="1" i="0" dirty="0">
                <a:solidFill>
                  <a:schemeClr val="bg1"/>
                </a:solidFill>
                <a:effectLst/>
                <a:latin typeface="+mj-lt"/>
              </a:rPr>
              <a:t>WITEKIO - Your Trusted </a:t>
            </a:r>
            <a:r>
              <a:rPr lang="en-US" sz="1000" b="1" i="0" dirty="0">
                <a:solidFill>
                  <a:srgbClr val="FFD518"/>
                </a:solidFill>
                <a:effectLst/>
                <a:latin typeface="+mj-lt"/>
              </a:rPr>
              <a:t>Embedded Software, Application and Connectivity </a:t>
            </a:r>
            <a:r>
              <a:rPr lang="en-US" sz="1000" b="1" i="0" dirty="0">
                <a:solidFill>
                  <a:schemeClr val="bg1"/>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Tree>
    <p:extLst>
      <p:ext uri="{BB962C8B-B14F-4D97-AF65-F5344CB8AC3E}">
        <p14:creationId xmlns:p14="http://schemas.microsoft.com/office/powerpoint/2010/main" val="3525044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D4E394-E9F3-42E7-A675-7CE478313A64}"/>
              </a:ext>
            </a:extLst>
          </p:cNvPr>
          <p:cNvSpPr/>
          <p:nvPr userDrawn="1"/>
        </p:nvSpPr>
        <p:spPr>
          <a:xfrm>
            <a:off x="0" y="0"/>
            <a:ext cx="406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Image 14">
            <a:extLst>
              <a:ext uri="{FF2B5EF4-FFF2-40B4-BE49-F238E27FC236}">
                <a16:creationId xmlns:a16="http://schemas.microsoft.com/office/drawing/2014/main" id="{5C3D05AF-B46F-4D15-BB66-71657496CED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9222" t="9218" r="11839" b="43837"/>
          <a:stretch/>
        </p:blipFill>
        <p:spPr>
          <a:xfrm>
            <a:off x="443529" y="6510137"/>
            <a:ext cx="253287" cy="183341"/>
          </a:xfrm>
          <a:prstGeom prst="rect">
            <a:avLst/>
          </a:prstGeom>
        </p:spPr>
      </p:pic>
      <p:pic>
        <p:nvPicPr>
          <p:cNvPr id="8" name="Image 7">
            <a:extLst>
              <a:ext uri="{FF2B5EF4-FFF2-40B4-BE49-F238E27FC236}">
                <a16:creationId xmlns:a16="http://schemas.microsoft.com/office/drawing/2014/main" id="{17ED5CDA-5ECA-4FDF-8086-996251C3300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3233" y="584684"/>
            <a:ext cx="1492327" cy="1282766"/>
          </a:xfrm>
          <a:prstGeom prst="rect">
            <a:avLst/>
          </a:prstGeom>
        </p:spPr>
      </p:pic>
      <p:sp>
        <p:nvSpPr>
          <p:cNvPr id="10" name="Espace réservé du texte 9">
            <a:extLst>
              <a:ext uri="{FF2B5EF4-FFF2-40B4-BE49-F238E27FC236}">
                <a16:creationId xmlns:a16="http://schemas.microsoft.com/office/drawing/2014/main" id="{8A352AF1-32BB-47FF-9C3C-F0363181B0AE}"/>
              </a:ext>
            </a:extLst>
          </p:cNvPr>
          <p:cNvSpPr>
            <a:spLocks noGrp="1"/>
          </p:cNvSpPr>
          <p:nvPr>
            <p:ph type="body" sz="quarter" idx="15" hasCustomPrompt="1"/>
          </p:nvPr>
        </p:nvSpPr>
        <p:spPr>
          <a:xfrm>
            <a:off x="731404" y="3395220"/>
            <a:ext cx="4752528" cy="1416734"/>
          </a:xfrm>
          <a:prstGeom prst="rect">
            <a:avLst/>
          </a:prstGeom>
        </p:spPr>
        <p:txBody>
          <a:bodyPr/>
          <a:lstStyle>
            <a:lvl1pPr marL="88900" indent="-3175">
              <a:lnSpc>
                <a:spcPct val="85000"/>
              </a:lnSpc>
              <a:buFontTx/>
              <a:buNone/>
              <a:defRPr sz="4500" b="0" cap="all" baseline="0">
                <a:solidFill>
                  <a:schemeClr val="bg1"/>
                </a:solidFill>
                <a:latin typeface="+mj-lt"/>
              </a:defRPr>
            </a:lvl1pPr>
            <a:lvl2pPr marL="88900" indent="-3175">
              <a:lnSpc>
                <a:spcPct val="85000"/>
              </a:lnSpc>
              <a:spcBef>
                <a:spcPts val="0"/>
              </a:spcBef>
              <a:buFontTx/>
              <a:buNone/>
              <a:defRPr sz="5500" b="0" cap="all" baseline="0">
                <a:solidFill>
                  <a:schemeClr val="tx2"/>
                </a:solidFill>
                <a:latin typeface="+mj-lt"/>
              </a:defRPr>
            </a:lvl2pPr>
            <a:lvl3pPr marL="0" indent="0">
              <a:spcBef>
                <a:spcPts val="0"/>
              </a:spcBef>
              <a:buFontTx/>
              <a:buNone/>
              <a:defRPr b="0">
                <a:solidFill>
                  <a:schemeClr val="tx1"/>
                </a:solidFill>
              </a:defRPr>
            </a:lvl3pPr>
            <a:lvl4pPr>
              <a:buFontTx/>
              <a:buNone/>
              <a:defRPr b="0">
                <a:solidFill>
                  <a:schemeClr val="tx1"/>
                </a:solidFill>
              </a:defRPr>
            </a:lvl4pPr>
            <a:lvl5pPr>
              <a:buFontTx/>
              <a:buNone/>
              <a:defRPr b="0">
                <a:solidFill>
                  <a:schemeClr val="tx1"/>
                </a:solidFill>
              </a:defRPr>
            </a:lvl5pPr>
          </a:lstStyle>
          <a:p>
            <a:pPr lvl="0"/>
            <a:r>
              <a:rPr lang="en-GB" noProof="0"/>
              <a:t>SLIDE TITLE</a:t>
            </a:r>
          </a:p>
          <a:p>
            <a:pPr lvl="1"/>
            <a:r>
              <a:rPr lang="en-GB" noProof="0"/>
              <a:t>Sub-title</a:t>
            </a:r>
          </a:p>
        </p:txBody>
      </p:sp>
      <p:cxnSp>
        <p:nvCxnSpPr>
          <p:cNvPr id="13" name="Connecteur droit 12">
            <a:extLst>
              <a:ext uri="{FF2B5EF4-FFF2-40B4-BE49-F238E27FC236}">
                <a16:creationId xmlns:a16="http://schemas.microsoft.com/office/drawing/2014/main" id="{5C1C8B78-A2BB-4B6F-9E69-7BAD81EF864D}"/>
              </a:ext>
            </a:extLst>
          </p:cNvPr>
          <p:cNvCxnSpPr/>
          <p:nvPr userDrawn="1"/>
        </p:nvCxnSpPr>
        <p:spPr>
          <a:xfrm>
            <a:off x="449619" y="6369296"/>
            <a:ext cx="11304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ZoneTexte 10">
            <a:extLst>
              <a:ext uri="{FF2B5EF4-FFF2-40B4-BE49-F238E27FC236}">
                <a16:creationId xmlns:a16="http://schemas.microsoft.com/office/drawing/2014/main" id="{37B250B5-0581-78D8-D0B3-C7040D2D70FB}"/>
              </a:ext>
            </a:extLst>
          </p:cNvPr>
          <p:cNvSpPr txBox="1"/>
          <p:nvPr userDrawn="1"/>
        </p:nvSpPr>
        <p:spPr>
          <a:xfrm>
            <a:off x="799491" y="6547285"/>
            <a:ext cx="3156881" cy="153888"/>
          </a:xfrm>
          <a:prstGeom prst="rect">
            <a:avLst/>
          </a:prstGeom>
          <a:noFill/>
        </p:spPr>
        <p:txBody>
          <a:bodyPr wrap="none" lIns="36000" tIns="0" rIns="36000" bIns="0" rtlCol="0" anchor="ctr">
            <a:spAutoFit/>
          </a:bodyPr>
          <a:lstStyle/>
          <a:p>
            <a:r>
              <a:rPr lang="en-US" sz="1000" b="1" spc="0" baseline="0" dirty="0">
                <a:solidFill>
                  <a:schemeClr val="bg1"/>
                </a:solidFill>
                <a:latin typeface="+mn-lt"/>
                <a:ea typeface="Source Sans Pro Light" panose="020B0403030403020204" pitchFamily="34" charset="0"/>
              </a:rPr>
              <a:t>WITEKIO</a:t>
            </a:r>
            <a:r>
              <a:rPr lang="en-US" sz="1000" b="0" spc="0" baseline="0" dirty="0">
                <a:solidFill>
                  <a:schemeClr val="bg1"/>
                </a:solidFill>
                <a:latin typeface="+mn-lt"/>
                <a:ea typeface="Source Sans Pro Light" panose="020B0403030403020204" pitchFamily="34" charset="0"/>
              </a:rPr>
              <a:t> - </a:t>
            </a:r>
            <a:r>
              <a:rPr lang="en-US" sz="1000" b="1" i="0" dirty="0">
                <a:solidFill>
                  <a:schemeClr val="bg1"/>
                </a:solidFill>
                <a:effectLst/>
                <a:latin typeface="+mn-lt"/>
              </a:rPr>
              <a:t>Transforming your device vision into reality.</a:t>
            </a:r>
            <a:endParaRPr lang="fr-FR" sz="1000" b="1" spc="0" baseline="0" dirty="0">
              <a:solidFill>
                <a:schemeClr val="bg1"/>
              </a:solidFill>
              <a:latin typeface="+mn-lt"/>
              <a:ea typeface="Source Sans Pro Light" panose="020B0403030403020204" pitchFamily="34" charset="0"/>
            </a:endParaRPr>
          </a:p>
        </p:txBody>
      </p:sp>
      <p:sp>
        <p:nvSpPr>
          <p:cNvPr id="18" name="TextBox 17">
            <a:extLst>
              <a:ext uri="{FF2B5EF4-FFF2-40B4-BE49-F238E27FC236}">
                <a16:creationId xmlns:a16="http://schemas.microsoft.com/office/drawing/2014/main" id="{B291D2F0-CA1E-563C-318F-B2534ED4789C}"/>
              </a:ext>
            </a:extLst>
          </p:cNvPr>
          <p:cNvSpPr txBox="1"/>
          <p:nvPr userDrawn="1"/>
        </p:nvSpPr>
        <p:spPr>
          <a:xfrm>
            <a:off x="5200961" y="6485729"/>
            <a:ext cx="4756210" cy="276999"/>
          </a:xfrm>
          <a:prstGeom prst="rect">
            <a:avLst/>
          </a:prstGeom>
          <a:noFill/>
        </p:spPr>
        <p:txBody>
          <a:bodyPr wrap="square">
            <a:spAutoFit/>
          </a:bodyPr>
          <a:lstStyle/>
          <a:p>
            <a:pPr algn="just"/>
            <a:r>
              <a:rPr lang="en-US" sz="600" b="0" i="0" dirty="0">
                <a:solidFill>
                  <a:schemeClr val="bg1">
                    <a:lumMod val="50000"/>
                  </a:schemeClr>
                </a:solidFill>
                <a:effectLst/>
                <a:latin typeface="+mn-lt"/>
              </a:rPr>
              <a:t>This document and the information it contains is </a:t>
            </a:r>
            <a:r>
              <a:rPr lang="en-US" sz="600" b="1" i="0" dirty="0">
                <a:solidFill>
                  <a:schemeClr val="bg1">
                    <a:lumMod val="50000"/>
                  </a:schemeClr>
                </a:solidFill>
                <a:effectLst/>
                <a:latin typeface="+mn-lt"/>
              </a:rPr>
              <a:t>CONFIDENTIAL</a:t>
            </a:r>
            <a:r>
              <a:rPr lang="en-US" sz="600" b="0" i="0" dirty="0">
                <a:solidFill>
                  <a:schemeClr val="bg1">
                    <a:lumMod val="50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50000"/>
                </a:schemeClr>
              </a:solidFill>
              <a:latin typeface="+mn-lt"/>
            </a:endParaRPr>
          </a:p>
        </p:txBody>
      </p:sp>
      <p:sp>
        <p:nvSpPr>
          <p:cNvPr id="12" name="TextBox 11">
            <a:extLst>
              <a:ext uri="{FF2B5EF4-FFF2-40B4-BE49-F238E27FC236}">
                <a16:creationId xmlns:a16="http://schemas.microsoft.com/office/drawing/2014/main" id="{7AEF0D15-A3BF-798A-3C55-1B06AE6E3E37}"/>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50000"/>
                  </a:schemeClr>
                </a:solidFill>
              </a:rPr>
              <a:pPr algn="r"/>
              <a:t>‹#›</a:t>
            </a:fld>
            <a:endParaRPr lang="en-GB" sz="1000" dirty="0">
              <a:solidFill>
                <a:schemeClr val="bg1">
                  <a:lumMod val="50000"/>
                </a:schemeClr>
              </a:solidFill>
            </a:endParaRPr>
          </a:p>
        </p:txBody>
      </p:sp>
      <p:sp>
        <p:nvSpPr>
          <p:cNvPr id="3" name="Espace réservé du texte 7">
            <a:extLst>
              <a:ext uri="{FF2B5EF4-FFF2-40B4-BE49-F238E27FC236}">
                <a16:creationId xmlns:a16="http://schemas.microsoft.com/office/drawing/2014/main" id="{742F9490-A5CC-6584-930B-62E6A3CF3760}"/>
              </a:ext>
            </a:extLst>
          </p:cNvPr>
          <p:cNvSpPr>
            <a:spLocks noGrp="1"/>
          </p:cNvSpPr>
          <p:nvPr>
            <p:ph type="body" sz="quarter" idx="13" hasCustomPrompt="1"/>
          </p:nvPr>
        </p:nvSpPr>
        <p:spPr>
          <a:xfrm>
            <a:off x="4472326" y="398696"/>
            <a:ext cx="7344173" cy="1695849"/>
          </a:xfrm>
          <a:prstGeom prst="rect">
            <a:avLst/>
          </a:prstGeom>
        </p:spPr>
        <p:txBody>
          <a:bodyPr/>
          <a:lstStyle>
            <a:lvl1pPr marL="514350" indent="-514350">
              <a:buFont typeface="+mj-lt"/>
              <a:buAutoNum type="arabicPeriod"/>
              <a:defRPr sz="2800">
                <a:solidFill>
                  <a:srgbClr val="00365F"/>
                </a:solidFill>
              </a:defRPr>
            </a:lvl1pPr>
            <a:lvl2pPr marL="538163" indent="-342900">
              <a:buFont typeface="+mj-lt"/>
              <a:buAutoNum type="alphaLcPeriod"/>
              <a:defRPr sz="1800">
                <a:solidFill>
                  <a:srgbClr val="00365F"/>
                </a:solidFill>
              </a:defRPr>
            </a:lvl2pPr>
            <a:lvl3pPr marL="719138" indent="-400050">
              <a:buFont typeface="+mj-lt"/>
              <a:buAutoNum type="romanLcPeriod"/>
              <a:defRPr sz="1800">
                <a:solidFill>
                  <a:srgbClr val="00365F"/>
                </a:solidFill>
              </a:defRPr>
            </a:lvl3pPr>
            <a:lvl4pPr marL="788987" indent="-342900">
              <a:buFont typeface="+mj-lt"/>
              <a:buAutoNum type="arabicParenR"/>
              <a:defRPr sz="1600">
                <a:solidFill>
                  <a:srgbClr val="00365F"/>
                </a:solidFill>
              </a:defRPr>
            </a:lvl4pPr>
            <a:lvl5pPr marL="0" indent="0">
              <a:buFont typeface="Arial" panose="020B0604020202020204" pitchFamily="34" charset="0"/>
              <a:buNone/>
              <a:defRPr sz="1400">
                <a:solidFill>
                  <a:schemeClr val="bg1"/>
                </a:solidFill>
              </a:defRPr>
            </a:lvl5pPr>
            <a:lvl9pPr marL="3657600" indent="0">
              <a:buNone/>
              <a:defRPr/>
            </a:lvl9pPr>
          </a:lstStyle>
          <a:p>
            <a:pPr lvl="0"/>
            <a:r>
              <a:rPr lang="en-GB" noProof="0"/>
              <a:t>Level 1</a:t>
            </a:r>
          </a:p>
          <a:p>
            <a:pPr lvl="1"/>
            <a:r>
              <a:rPr lang="en-GB" noProof="0"/>
              <a:t>Level 2</a:t>
            </a:r>
          </a:p>
          <a:p>
            <a:pPr lvl="2"/>
            <a:r>
              <a:rPr lang="en-GB" noProof="0"/>
              <a:t>Level 3</a:t>
            </a:r>
          </a:p>
          <a:p>
            <a:pPr lvl="3"/>
            <a:r>
              <a:rPr lang="en-GB" noProof="0"/>
              <a:t>Level 4</a:t>
            </a:r>
          </a:p>
        </p:txBody>
      </p:sp>
    </p:spTree>
    <p:extLst>
      <p:ext uri="{BB962C8B-B14F-4D97-AF65-F5344CB8AC3E}">
        <p14:creationId xmlns:p14="http://schemas.microsoft.com/office/powerpoint/2010/main" val="288938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ersity">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707CFCC1-1DF3-F249-64E8-651F4FC6FEC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2" t="3001" r="-62" b="28272"/>
          <a:stretch/>
        </p:blipFill>
        <p:spPr bwMode="auto">
          <a:xfrm>
            <a:off x="0" y="1"/>
            <a:ext cx="12192000" cy="257810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a:extLst>
              <a:ext uri="{FF2B5EF4-FFF2-40B4-BE49-F238E27FC236}">
                <a16:creationId xmlns:a16="http://schemas.microsoft.com/office/drawing/2014/main" id="{AFDCB94F-A138-4DC4-92B6-ADAC92B12435}"/>
              </a:ext>
            </a:extLst>
          </p:cNvPr>
          <p:cNvSpPr>
            <a:spLocks noGrp="1"/>
          </p:cNvSpPr>
          <p:nvPr>
            <p:ph type="body" sz="quarter" idx="13" hasCustomPrompt="1"/>
          </p:nvPr>
        </p:nvSpPr>
        <p:spPr>
          <a:xfrm>
            <a:off x="460912" y="4517718"/>
            <a:ext cx="2013990" cy="694036"/>
          </a:xfrm>
          <a:prstGeom prst="rect">
            <a:avLst/>
          </a:prstGeom>
        </p:spPr>
        <p:txBody>
          <a:bodyPr anchor="ctr"/>
          <a:lstStyle>
            <a:lvl1pPr marL="0" indent="0" algn="ctr">
              <a:lnSpc>
                <a:spcPct val="90000"/>
              </a:lnSpc>
              <a:buNone/>
              <a:defRPr/>
            </a:lvl1pPr>
            <a:lvl2pPr marL="0" indent="0" algn="ctr">
              <a:lnSpc>
                <a:spcPct val="90000"/>
              </a:lnSpc>
              <a:spcBef>
                <a:spcPts val="0"/>
              </a:spcBef>
              <a:buNone/>
              <a:defRPr sz="2000"/>
            </a:lvl2pPr>
          </a:lstStyle>
          <a:p>
            <a:pPr lvl="0"/>
            <a:r>
              <a:rPr lang="en-GB" noProof="0"/>
              <a:t>Topic</a:t>
            </a:r>
          </a:p>
          <a:p>
            <a:pPr lvl="1"/>
            <a:r>
              <a:rPr lang="en-GB" noProof="0"/>
              <a:t>Subtext</a:t>
            </a:r>
          </a:p>
        </p:txBody>
      </p:sp>
      <p:sp>
        <p:nvSpPr>
          <p:cNvPr id="25" name="Titre 24">
            <a:extLst>
              <a:ext uri="{FF2B5EF4-FFF2-40B4-BE49-F238E27FC236}">
                <a16:creationId xmlns:a16="http://schemas.microsoft.com/office/drawing/2014/main" id="{AFA3ED8D-2A02-4E90-915C-400434527F33}"/>
              </a:ext>
            </a:extLst>
          </p:cNvPr>
          <p:cNvSpPr>
            <a:spLocks noGrp="1"/>
          </p:cNvSpPr>
          <p:nvPr>
            <p:ph type="title" hasCustomPrompt="1"/>
          </p:nvPr>
        </p:nvSpPr>
        <p:spPr>
          <a:xfrm>
            <a:off x="442912" y="565407"/>
            <a:ext cx="7740859" cy="677108"/>
          </a:xfrm>
        </p:spPr>
        <p:txBody>
          <a:bodyPr/>
          <a:lstStyle>
            <a:lvl1pPr algn="l">
              <a:defRPr sz="4400">
                <a:solidFill>
                  <a:schemeClr val="bg1">
                    <a:lumMod val="95000"/>
                  </a:schemeClr>
                </a:solidFill>
              </a:defRPr>
            </a:lvl1pPr>
          </a:lstStyle>
          <a:p>
            <a:r>
              <a:rPr lang="en-GB" noProof="0"/>
              <a:t>SLIDE TITLE</a:t>
            </a:r>
          </a:p>
        </p:txBody>
      </p:sp>
      <p:sp>
        <p:nvSpPr>
          <p:cNvPr id="24" name="Espace réservé pour une image  11">
            <a:extLst>
              <a:ext uri="{FF2B5EF4-FFF2-40B4-BE49-F238E27FC236}">
                <a16:creationId xmlns:a16="http://schemas.microsoft.com/office/drawing/2014/main" id="{90BDAAFC-D0D6-48F7-A694-6223226978C1}"/>
              </a:ext>
            </a:extLst>
          </p:cNvPr>
          <p:cNvSpPr>
            <a:spLocks noGrp="1"/>
          </p:cNvSpPr>
          <p:nvPr>
            <p:ph type="pic" sz="quarter" idx="20"/>
          </p:nvPr>
        </p:nvSpPr>
        <p:spPr>
          <a:xfrm>
            <a:off x="458902" y="1923000"/>
            <a:ext cx="2016000" cy="1872000"/>
          </a:xfrm>
          <a:prstGeom prst="rect">
            <a:avLst/>
          </a:prstGeom>
          <a:pattFill prst="openDmnd">
            <a:fgClr>
              <a:schemeClr val="bg2"/>
            </a:fgClr>
            <a:bgClr>
              <a:schemeClr val="bg1"/>
            </a:bgClr>
          </a:pattFill>
        </p:spPr>
        <p:txBody>
          <a:bodyPr anchor="ctr">
            <a:noAutofit/>
          </a:bodyPr>
          <a:lstStyle>
            <a:lvl1pPr marL="0" indent="0" algn="ctr">
              <a:buNone/>
              <a:defRPr sz="1000" b="0">
                <a:solidFill>
                  <a:schemeClr val="tx1"/>
                </a:solidFill>
              </a:defRPr>
            </a:lvl1pPr>
          </a:lstStyle>
          <a:p>
            <a:r>
              <a:rPr lang="en-US" dirty="0"/>
              <a:t>Click icon to add picture</a:t>
            </a:r>
            <a:endParaRPr lang="fr-FR" dirty="0"/>
          </a:p>
        </p:txBody>
      </p:sp>
      <p:sp>
        <p:nvSpPr>
          <p:cNvPr id="26" name="Espace réservé pour une image  11">
            <a:extLst>
              <a:ext uri="{FF2B5EF4-FFF2-40B4-BE49-F238E27FC236}">
                <a16:creationId xmlns:a16="http://schemas.microsoft.com/office/drawing/2014/main" id="{6886EDD1-4C5E-4CDB-B01B-29C3D2EBB2E9}"/>
              </a:ext>
            </a:extLst>
          </p:cNvPr>
          <p:cNvSpPr>
            <a:spLocks noGrp="1"/>
          </p:cNvSpPr>
          <p:nvPr>
            <p:ph type="pic" sz="quarter" idx="21"/>
          </p:nvPr>
        </p:nvSpPr>
        <p:spPr>
          <a:xfrm>
            <a:off x="2762172" y="1923000"/>
            <a:ext cx="2016000" cy="1872000"/>
          </a:xfrm>
          <a:prstGeom prst="rect">
            <a:avLst/>
          </a:prstGeom>
          <a:pattFill prst="openDmnd">
            <a:fgClr>
              <a:schemeClr val="bg2"/>
            </a:fgClr>
            <a:bgClr>
              <a:schemeClr val="bg1"/>
            </a:bgClr>
          </a:pattFill>
        </p:spPr>
        <p:txBody>
          <a:bodyPr anchor="ctr">
            <a:noAutofit/>
          </a:bodyPr>
          <a:lstStyle>
            <a:lvl1pPr marL="0" indent="0" algn="ctr">
              <a:buNone/>
              <a:defRPr sz="1000" b="0">
                <a:solidFill>
                  <a:schemeClr val="tx1"/>
                </a:solidFill>
              </a:defRPr>
            </a:lvl1pPr>
          </a:lstStyle>
          <a:p>
            <a:r>
              <a:rPr lang="en-US" dirty="0"/>
              <a:t>Click icon to add picture</a:t>
            </a:r>
            <a:endParaRPr lang="fr-FR" dirty="0"/>
          </a:p>
        </p:txBody>
      </p:sp>
      <p:sp>
        <p:nvSpPr>
          <p:cNvPr id="27" name="Espace réservé pour une image  11">
            <a:extLst>
              <a:ext uri="{FF2B5EF4-FFF2-40B4-BE49-F238E27FC236}">
                <a16:creationId xmlns:a16="http://schemas.microsoft.com/office/drawing/2014/main" id="{C028F198-74E6-43E3-A4C4-406428FDA421}"/>
              </a:ext>
            </a:extLst>
          </p:cNvPr>
          <p:cNvSpPr>
            <a:spLocks noGrp="1"/>
          </p:cNvSpPr>
          <p:nvPr>
            <p:ph type="pic" sz="quarter" idx="22"/>
          </p:nvPr>
        </p:nvSpPr>
        <p:spPr>
          <a:xfrm>
            <a:off x="5065442" y="1923000"/>
            <a:ext cx="2016000" cy="1872000"/>
          </a:xfrm>
          <a:prstGeom prst="rect">
            <a:avLst/>
          </a:prstGeom>
          <a:pattFill prst="openDmnd">
            <a:fgClr>
              <a:schemeClr val="bg2"/>
            </a:fgClr>
            <a:bgClr>
              <a:schemeClr val="bg1"/>
            </a:bgClr>
          </a:pattFill>
        </p:spPr>
        <p:txBody>
          <a:bodyPr anchor="ctr">
            <a:noAutofit/>
          </a:bodyPr>
          <a:lstStyle>
            <a:lvl1pPr marL="0" indent="0" algn="ctr">
              <a:buNone/>
              <a:defRPr sz="1000" b="0">
                <a:solidFill>
                  <a:schemeClr val="tx1"/>
                </a:solidFill>
              </a:defRPr>
            </a:lvl1pPr>
          </a:lstStyle>
          <a:p>
            <a:r>
              <a:rPr lang="en-US" dirty="0"/>
              <a:t>Click icon to add picture</a:t>
            </a:r>
            <a:endParaRPr lang="fr-FR" dirty="0"/>
          </a:p>
        </p:txBody>
      </p:sp>
      <p:sp>
        <p:nvSpPr>
          <p:cNvPr id="28" name="Espace réservé pour une image  11">
            <a:extLst>
              <a:ext uri="{FF2B5EF4-FFF2-40B4-BE49-F238E27FC236}">
                <a16:creationId xmlns:a16="http://schemas.microsoft.com/office/drawing/2014/main" id="{8CDAD17C-2966-4EAA-8698-18684AA4DA49}"/>
              </a:ext>
            </a:extLst>
          </p:cNvPr>
          <p:cNvSpPr>
            <a:spLocks noGrp="1"/>
          </p:cNvSpPr>
          <p:nvPr>
            <p:ph type="pic" sz="quarter" idx="23"/>
          </p:nvPr>
        </p:nvSpPr>
        <p:spPr>
          <a:xfrm>
            <a:off x="7368713" y="1923000"/>
            <a:ext cx="2016000" cy="1872000"/>
          </a:xfrm>
          <a:prstGeom prst="rect">
            <a:avLst/>
          </a:prstGeom>
          <a:pattFill prst="openDmnd">
            <a:fgClr>
              <a:schemeClr val="bg2"/>
            </a:fgClr>
            <a:bgClr>
              <a:schemeClr val="bg1"/>
            </a:bgClr>
          </a:pattFill>
        </p:spPr>
        <p:txBody>
          <a:bodyPr anchor="ctr">
            <a:noAutofit/>
          </a:bodyPr>
          <a:lstStyle>
            <a:lvl1pPr marL="0" indent="0" algn="ctr">
              <a:buNone/>
              <a:defRPr sz="1000" b="0">
                <a:solidFill>
                  <a:schemeClr val="tx1"/>
                </a:solidFill>
              </a:defRPr>
            </a:lvl1pPr>
          </a:lstStyle>
          <a:p>
            <a:r>
              <a:rPr lang="en-US" dirty="0"/>
              <a:t>Click icon to add picture</a:t>
            </a:r>
            <a:endParaRPr lang="fr-FR" dirty="0"/>
          </a:p>
        </p:txBody>
      </p:sp>
      <p:sp>
        <p:nvSpPr>
          <p:cNvPr id="29" name="Espace réservé pour une image  11">
            <a:extLst>
              <a:ext uri="{FF2B5EF4-FFF2-40B4-BE49-F238E27FC236}">
                <a16:creationId xmlns:a16="http://schemas.microsoft.com/office/drawing/2014/main" id="{00D6EAD0-2026-4879-8B58-184CFB2F8139}"/>
              </a:ext>
            </a:extLst>
          </p:cNvPr>
          <p:cNvSpPr>
            <a:spLocks noGrp="1"/>
          </p:cNvSpPr>
          <p:nvPr>
            <p:ph type="pic" sz="quarter" idx="24"/>
          </p:nvPr>
        </p:nvSpPr>
        <p:spPr>
          <a:xfrm>
            <a:off x="9710350" y="1898571"/>
            <a:ext cx="2016000" cy="1872000"/>
          </a:xfrm>
          <a:prstGeom prst="rect">
            <a:avLst/>
          </a:prstGeom>
          <a:pattFill prst="openDmnd">
            <a:fgClr>
              <a:schemeClr val="bg2"/>
            </a:fgClr>
            <a:bgClr>
              <a:schemeClr val="bg1"/>
            </a:bgClr>
          </a:pattFill>
        </p:spPr>
        <p:txBody>
          <a:bodyPr anchor="ctr">
            <a:noAutofit/>
          </a:bodyPr>
          <a:lstStyle>
            <a:lvl1pPr marL="0" indent="0" algn="ctr">
              <a:buNone/>
              <a:defRPr sz="1000" b="0">
                <a:solidFill>
                  <a:schemeClr val="tx1"/>
                </a:solidFill>
              </a:defRPr>
            </a:lvl1pPr>
          </a:lstStyle>
          <a:p>
            <a:r>
              <a:rPr lang="en-US" dirty="0"/>
              <a:t>Click icon to add picture</a:t>
            </a:r>
            <a:endParaRPr lang="fr-FR" dirty="0"/>
          </a:p>
        </p:txBody>
      </p:sp>
      <p:sp>
        <p:nvSpPr>
          <p:cNvPr id="35" name="TextBox 34">
            <a:extLst>
              <a:ext uri="{FF2B5EF4-FFF2-40B4-BE49-F238E27FC236}">
                <a16:creationId xmlns:a16="http://schemas.microsoft.com/office/drawing/2014/main" id="{5B185981-7929-E65E-D5D9-20C950329FC9}"/>
              </a:ext>
            </a:extLst>
          </p:cNvPr>
          <p:cNvSpPr txBox="1"/>
          <p:nvPr userDrawn="1"/>
        </p:nvSpPr>
        <p:spPr>
          <a:xfrm>
            <a:off x="5875664" y="6485732"/>
            <a:ext cx="4756210" cy="276999"/>
          </a:xfrm>
          <a:prstGeom prst="rect">
            <a:avLst/>
          </a:prstGeom>
          <a:noFill/>
        </p:spPr>
        <p:txBody>
          <a:bodyPr wrap="square">
            <a:spAutoFit/>
          </a:bodyPr>
          <a:lstStyle/>
          <a:p>
            <a:pPr algn="just"/>
            <a:r>
              <a:rPr lang="en-US" sz="600" b="0" i="0" dirty="0">
                <a:solidFill>
                  <a:schemeClr val="bg1">
                    <a:lumMod val="50000"/>
                  </a:schemeClr>
                </a:solidFill>
                <a:effectLst/>
                <a:latin typeface="+mn-lt"/>
              </a:rPr>
              <a:t>This document and the information it contains is </a:t>
            </a:r>
            <a:r>
              <a:rPr lang="en-US" sz="600" b="1" i="0" dirty="0">
                <a:solidFill>
                  <a:schemeClr val="bg1">
                    <a:lumMod val="50000"/>
                  </a:schemeClr>
                </a:solidFill>
                <a:effectLst/>
                <a:latin typeface="+mn-lt"/>
              </a:rPr>
              <a:t>CONFIDENTIAL</a:t>
            </a:r>
            <a:r>
              <a:rPr lang="en-US" sz="600" b="0" i="0" dirty="0">
                <a:solidFill>
                  <a:schemeClr val="bg1">
                    <a:lumMod val="50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50000"/>
                </a:schemeClr>
              </a:solidFill>
              <a:latin typeface="+mn-lt"/>
            </a:endParaRPr>
          </a:p>
        </p:txBody>
      </p:sp>
      <p:sp>
        <p:nvSpPr>
          <p:cNvPr id="36" name="TextBox 35">
            <a:extLst>
              <a:ext uri="{FF2B5EF4-FFF2-40B4-BE49-F238E27FC236}">
                <a16:creationId xmlns:a16="http://schemas.microsoft.com/office/drawing/2014/main" id="{54530ACA-D15E-15A6-DB10-51B8B345834F}"/>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50000"/>
                  </a:schemeClr>
                </a:solidFill>
              </a:rPr>
              <a:pPr algn="r"/>
              <a:t>‹#›</a:t>
            </a:fld>
            <a:endParaRPr lang="en-GB" sz="1000" dirty="0">
              <a:solidFill>
                <a:schemeClr val="bg1">
                  <a:lumMod val="50000"/>
                </a:schemeClr>
              </a:solidFill>
            </a:endParaRPr>
          </a:p>
        </p:txBody>
      </p:sp>
      <p:sp>
        <p:nvSpPr>
          <p:cNvPr id="2" name="Espace réservé du texte 7">
            <a:extLst>
              <a:ext uri="{FF2B5EF4-FFF2-40B4-BE49-F238E27FC236}">
                <a16:creationId xmlns:a16="http://schemas.microsoft.com/office/drawing/2014/main" id="{118BB2A5-7AB0-3E44-F9CB-FD74F5C88609}"/>
              </a:ext>
            </a:extLst>
          </p:cNvPr>
          <p:cNvSpPr>
            <a:spLocks noGrp="1"/>
          </p:cNvSpPr>
          <p:nvPr>
            <p:ph type="body" sz="quarter" idx="34" hasCustomPrompt="1"/>
          </p:nvPr>
        </p:nvSpPr>
        <p:spPr>
          <a:xfrm>
            <a:off x="2762171" y="4529369"/>
            <a:ext cx="2013990" cy="694036"/>
          </a:xfrm>
          <a:prstGeom prst="rect">
            <a:avLst/>
          </a:prstGeom>
        </p:spPr>
        <p:txBody>
          <a:bodyPr anchor="ctr"/>
          <a:lstStyle>
            <a:lvl1pPr marL="0" indent="0" algn="ctr">
              <a:lnSpc>
                <a:spcPct val="90000"/>
              </a:lnSpc>
              <a:buNone/>
              <a:defRPr/>
            </a:lvl1pPr>
            <a:lvl2pPr marL="0" indent="0" algn="ctr">
              <a:lnSpc>
                <a:spcPct val="90000"/>
              </a:lnSpc>
              <a:spcBef>
                <a:spcPts val="0"/>
              </a:spcBef>
              <a:buNone/>
              <a:defRPr sz="2000"/>
            </a:lvl2pPr>
          </a:lstStyle>
          <a:p>
            <a:pPr lvl="0"/>
            <a:r>
              <a:rPr lang="en-GB" noProof="0"/>
              <a:t>Topic</a:t>
            </a:r>
          </a:p>
          <a:p>
            <a:pPr lvl="1"/>
            <a:r>
              <a:rPr lang="en-GB" noProof="0"/>
              <a:t>Subtext</a:t>
            </a:r>
          </a:p>
        </p:txBody>
      </p:sp>
      <p:sp>
        <p:nvSpPr>
          <p:cNvPr id="3" name="Espace réservé du texte 7">
            <a:extLst>
              <a:ext uri="{FF2B5EF4-FFF2-40B4-BE49-F238E27FC236}">
                <a16:creationId xmlns:a16="http://schemas.microsoft.com/office/drawing/2014/main" id="{8D4D42C6-0D68-1737-EFEE-91E1A9BA7321}"/>
              </a:ext>
            </a:extLst>
          </p:cNvPr>
          <p:cNvSpPr>
            <a:spLocks noGrp="1"/>
          </p:cNvSpPr>
          <p:nvPr>
            <p:ph type="body" sz="quarter" idx="35" hasCustomPrompt="1"/>
          </p:nvPr>
        </p:nvSpPr>
        <p:spPr>
          <a:xfrm>
            <a:off x="5065442" y="4521292"/>
            <a:ext cx="2013990" cy="694036"/>
          </a:xfrm>
          <a:prstGeom prst="rect">
            <a:avLst/>
          </a:prstGeom>
        </p:spPr>
        <p:txBody>
          <a:bodyPr anchor="ctr"/>
          <a:lstStyle>
            <a:lvl1pPr marL="0" indent="0" algn="ctr">
              <a:lnSpc>
                <a:spcPct val="90000"/>
              </a:lnSpc>
              <a:buNone/>
              <a:defRPr/>
            </a:lvl1pPr>
            <a:lvl2pPr marL="0" indent="0" algn="ctr">
              <a:lnSpc>
                <a:spcPct val="90000"/>
              </a:lnSpc>
              <a:spcBef>
                <a:spcPts val="0"/>
              </a:spcBef>
              <a:buNone/>
              <a:defRPr sz="2000"/>
            </a:lvl2pPr>
          </a:lstStyle>
          <a:p>
            <a:pPr lvl="0"/>
            <a:r>
              <a:rPr lang="en-GB" noProof="0"/>
              <a:t>Topic</a:t>
            </a:r>
          </a:p>
          <a:p>
            <a:pPr lvl="1"/>
            <a:r>
              <a:rPr lang="en-GB" noProof="0"/>
              <a:t>Subtext</a:t>
            </a:r>
          </a:p>
        </p:txBody>
      </p:sp>
      <p:sp>
        <p:nvSpPr>
          <p:cNvPr id="4" name="Espace réservé du texte 7">
            <a:extLst>
              <a:ext uri="{FF2B5EF4-FFF2-40B4-BE49-F238E27FC236}">
                <a16:creationId xmlns:a16="http://schemas.microsoft.com/office/drawing/2014/main" id="{6200F575-162B-7499-3151-1F3A27ADB752}"/>
              </a:ext>
            </a:extLst>
          </p:cNvPr>
          <p:cNvSpPr>
            <a:spLocks noGrp="1"/>
          </p:cNvSpPr>
          <p:nvPr>
            <p:ph type="body" sz="quarter" idx="36" hasCustomPrompt="1"/>
          </p:nvPr>
        </p:nvSpPr>
        <p:spPr>
          <a:xfrm>
            <a:off x="7368713" y="4517718"/>
            <a:ext cx="2013990" cy="694036"/>
          </a:xfrm>
          <a:prstGeom prst="rect">
            <a:avLst/>
          </a:prstGeom>
        </p:spPr>
        <p:txBody>
          <a:bodyPr anchor="ctr"/>
          <a:lstStyle>
            <a:lvl1pPr marL="0" indent="0" algn="ctr">
              <a:lnSpc>
                <a:spcPct val="90000"/>
              </a:lnSpc>
              <a:buNone/>
              <a:defRPr/>
            </a:lvl1pPr>
            <a:lvl2pPr marL="0" indent="0" algn="ctr">
              <a:lnSpc>
                <a:spcPct val="90000"/>
              </a:lnSpc>
              <a:spcBef>
                <a:spcPts val="0"/>
              </a:spcBef>
              <a:buNone/>
              <a:defRPr sz="2000"/>
            </a:lvl2pPr>
          </a:lstStyle>
          <a:p>
            <a:pPr lvl="0"/>
            <a:r>
              <a:rPr lang="en-GB" noProof="0"/>
              <a:t>Topic</a:t>
            </a:r>
          </a:p>
          <a:p>
            <a:pPr lvl="1"/>
            <a:r>
              <a:rPr lang="en-GB" noProof="0"/>
              <a:t>Subtext</a:t>
            </a:r>
          </a:p>
        </p:txBody>
      </p:sp>
      <p:sp>
        <p:nvSpPr>
          <p:cNvPr id="5" name="Espace réservé du texte 7">
            <a:extLst>
              <a:ext uri="{FF2B5EF4-FFF2-40B4-BE49-F238E27FC236}">
                <a16:creationId xmlns:a16="http://schemas.microsoft.com/office/drawing/2014/main" id="{F6F2D37F-5F1B-D85C-E005-E73736A4092F}"/>
              </a:ext>
            </a:extLst>
          </p:cNvPr>
          <p:cNvSpPr>
            <a:spLocks noGrp="1"/>
          </p:cNvSpPr>
          <p:nvPr>
            <p:ph type="body" sz="quarter" idx="37" hasCustomPrompt="1"/>
          </p:nvPr>
        </p:nvSpPr>
        <p:spPr>
          <a:xfrm>
            <a:off x="9706228" y="4517718"/>
            <a:ext cx="2013990" cy="694036"/>
          </a:xfrm>
          <a:prstGeom prst="rect">
            <a:avLst/>
          </a:prstGeom>
        </p:spPr>
        <p:txBody>
          <a:bodyPr anchor="ctr"/>
          <a:lstStyle>
            <a:lvl1pPr marL="0" indent="0" algn="ctr">
              <a:lnSpc>
                <a:spcPct val="90000"/>
              </a:lnSpc>
              <a:buNone/>
              <a:defRPr/>
            </a:lvl1pPr>
            <a:lvl2pPr marL="0" indent="0" algn="ctr">
              <a:lnSpc>
                <a:spcPct val="90000"/>
              </a:lnSpc>
              <a:spcBef>
                <a:spcPts val="0"/>
              </a:spcBef>
              <a:buNone/>
              <a:defRPr sz="2000"/>
            </a:lvl2pPr>
          </a:lstStyle>
          <a:p>
            <a:pPr lvl="0"/>
            <a:r>
              <a:rPr lang="en-GB" noProof="0"/>
              <a:t>Topic</a:t>
            </a:r>
          </a:p>
          <a:p>
            <a:pPr lvl="1"/>
            <a:r>
              <a:rPr lang="en-GB" noProof="0"/>
              <a:t>Subtext</a:t>
            </a:r>
          </a:p>
        </p:txBody>
      </p:sp>
      <p:sp>
        <p:nvSpPr>
          <p:cNvPr id="6" name="ZoneTexte 10">
            <a:extLst>
              <a:ext uri="{FF2B5EF4-FFF2-40B4-BE49-F238E27FC236}">
                <a16:creationId xmlns:a16="http://schemas.microsoft.com/office/drawing/2014/main" id="{4B18D0AE-36AE-83A0-40E1-0B42317D46F6}"/>
              </a:ext>
            </a:extLst>
          </p:cNvPr>
          <p:cNvSpPr txBox="1"/>
          <p:nvPr userDrawn="1"/>
        </p:nvSpPr>
        <p:spPr>
          <a:xfrm>
            <a:off x="799491" y="6550242"/>
            <a:ext cx="5707841" cy="307777"/>
          </a:xfrm>
          <a:prstGeom prst="rect">
            <a:avLst/>
          </a:prstGeom>
          <a:noFill/>
        </p:spPr>
        <p:txBody>
          <a:bodyPr wrap="square" lIns="36000" tIns="0" rIns="36000" bIns="0" rtlCol="0" anchor="ctr">
            <a:spAutoFit/>
          </a:bodyPr>
          <a:lstStyle/>
          <a:p>
            <a:r>
              <a:rPr lang="en-US" sz="1000" b="1" i="0" dirty="0">
                <a:solidFill>
                  <a:srgbClr val="00365F"/>
                </a:solidFill>
                <a:effectLst/>
                <a:latin typeface="+mj-lt"/>
              </a:rPr>
              <a:t>WITEKIO - Your Trusted </a:t>
            </a:r>
            <a:r>
              <a:rPr lang="en-US" sz="1000" b="1" i="0" dirty="0">
                <a:solidFill>
                  <a:srgbClr val="00ACE9"/>
                </a:solidFill>
                <a:effectLst/>
                <a:latin typeface="+mj-lt"/>
              </a:rPr>
              <a:t>Embedded Software, Application and Connectivity </a:t>
            </a:r>
            <a:r>
              <a:rPr lang="en-US" sz="1000" b="1" i="0" dirty="0">
                <a:solidFill>
                  <a:srgbClr val="00365F"/>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Tree>
    <p:extLst>
      <p:ext uri="{BB962C8B-B14F-4D97-AF65-F5344CB8AC3E}">
        <p14:creationId xmlns:p14="http://schemas.microsoft.com/office/powerpoint/2010/main" val="407867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ersi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0F223-8405-4B2D-B5EA-ED74A08B9E6E}"/>
              </a:ext>
            </a:extLst>
          </p:cNvPr>
          <p:cNvSpPr/>
          <p:nvPr userDrawn="1"/>
        </p:nvSpPr>
        <p:spPr>
          <a:xfrm>
            <a:off x="0" y="0"/>
            <a:ext cx="12192000" cy="4252404"/>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Titre 24">
            <a:extLst>
              <a:ext uri="{FF2B5EF4-FFF2-40B4-BE49-F238E27FC236}">
                <a16:creationId xmlns:a16="http://schemas.microsoft.com/office/drawing/2014/main" id="{AFA3ED8D-2A02-4E90-915C-400434527F33}"/>
              </a:ext>
            </a:extLst>
          </p:cNvPr>
          <p:cNvSpPr>
            <a:spLocks noGrp="1"/>
          </p:cNvSpPr>
          <p:nvPr>
            <p:ph type="title" hasCustomPrompt="1"/>
          </p:nvPr>
        </p:nvSpPr>
        <p:spPr>
          <a:xfrm>
            <a:off x="476902" y="862134"/>
            <a:ext cx="9309507" cy="677108"/>
          </a:xfrm>
        </p:spPr>
        <p:txBody>
          <a:bodyPr/>
          <a:lstStyle>
            <a:lvl1pPr algn="l">
              <a:defRPr sz="4400">
                <a:solidFill>
                  <a:schemeClr val="bg1"/>
                </a:solidFill>
              </a:defRPr>
            </a:lvl1pPr>
          </a:lstStyle>
          <a:p>
            <a:r>
              <a:rPr lang="en-GB" noProof="0"/>
              <a:t>Slide Title</a:t>
            </a:r>
          </a:p>
        </p:txBody>
      </p:sp>
      <p:sp>
        <p:nvSpPr>
          <p:cNvPr id="18" name="TextBox 17">
            <a:extLst>
              <a:ext uri="{FF2B5EF4-FFF2-40B4-BE49-F238E27FC236}">
                <a16:creationId xmlns:a16="http://schemas.microsoft.com/office/drawing/2014/main" id="{C5965095-48C8-EEA7-9CD1-15D2CA1CDD1E}"/>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50000"/>
                  </a:schemeClr>
                </a:solidFill>
              </a:rPr>
              <a:pPr algn="r"/>
              <a:t>‹#›</a:t>
            </a:fld>
            <a:endParaRPr lang="en-GB" sz="1000" dirty="0">
              <a:solidFill>
                <a:schemeClr val="bg1">
                  <a:lumMod val="50000"/>
                </a:schemeClr>
              </a:solidFill>
            </a:endParaRPr>
          </a:p>
        </p:txBody>
      </p:sp>
      <p:sp>
        <p:nvSpPr>
          <p:cNvPr id="2" name="Espace réservé du texte 7">
            <a:extLst>
              <a:ext uri="{FF2B5EF4-FFF2-40B4-BE49-F238E27FC236}">
                <a16:creationId xmlns:a16="http://schemas.microsoft.com/office/drawing/2014/main" id="{1D81D623-DC8B-BC8E-1A1B-4238AEFA3F55}"/>
              </a:ext>
            </a:extLst>
          </p:cNvPr>
          <p:cNvSpPr>
            <a:spLocks noGrp="1"/>
          </p:cNvSpPr>
          <p:nvPr>
            <p:ph type="body" sz="quarter" idx="13" hasCustomPrompt="1"/>
          </p:nvPr>
        </p:nvSpPr>
        <p:spPr>
          <a:xfrm>
            <a:off x="460912" y="4517718"/>
            <a:ext cx="2013990" cy="694036"/>
          </a:xfrm>
          <a:prstGeom prst="rect">
            <a:avLst/>
          </a:prstGeom>
        </p:spPr>
        <p:txBody>
          <a:bodyPr anchor="ctr"/>
          <a:lstStyle>
            <a:lvl1pPr marL="0" indent="0" algn="ctr">
              <a:lnSpc>
                <a:spcPct val="90000"/>
              </a:lnSpc>
              <a:buNone/>
              <a:defRPr/>
            </a:lvl1pPr>
            <a:lvl2pPr marL="0" indent="0" algn="ctr">
              <a:lnSpc>
                <a:spcPct val="90000"/>
              </a:lnSpc>
              <a:spcBef>
                <a:spcPts val="0"/>
              </a:spcBef>
              <a:buNone/>
              <a:defRPr sz="2000"/>
            </a:lvl2pPr>
          </a:lstStyle>
          <a:p>
            <a:pPr lvl="0"/>
            <a:r>
              <a:rPr lang="en-GB" noProof="0"/>
              <a:t>Topic</a:t>
            </a:r>
          </a:p>
          <a:p>
            <a:pPr lvl="1"/>
            <a:r>
              <a:rPr lang="en-GB" noProof="0"/>
              <a:t>Subtext</a:t>
            </a:r>
          </a:p>
        </p:txBody>
      </p:sp>
      <p:sp>
        <p:nvSpPr>
          <p:cNvPr id="3" name="Espace réservé du texte 7">
            <a:extLst>
              <a:ext uri="{FF2B5EF4-FFF2-40B4-BE49-F238E27FC236}">
                <a16:creationId xmlns:a16="http://schemas.microsoft.com/office/drawing/2014/main" id="{72333C72-DDE0-25D2-654A-737057B26146}"/>
              </a:ext>
            </a:extLst>
          </p:cNvPr>
          <p:cNvSpPr>
            <a:spLocks noGrp="1"/>
          </p:cNvSpPr>
          <p:nvPr>
            <p:ph type="body" sz="quarter" idx="34" hasCustomPrompt="1"/>
          </p:nvPr>
        </p:nvSpPr>
        <p:spPr>
          <a:xfrm>
            <a:off x="2762171" y="4529369"/>
            <a:ext cx="2013990" cy="694036"/>
          </a:xfrm>
          <a:prstGeom prst="rect">
            <a:avLst/>
          </a:prstGeom>
        </p:spPr>
        <p:txBody>
          <a:bodyPr anchor="ctr"/>
          <a:lstStyle>
            <a:lvl1pPr marL="0" indent="0" algn="ctr">
              <a:lnSpc>
                <a:spcPct val="90000"/>
              </a:lnSpc>
              <a:buNone/>
              <a:defRPr/>
            </a:lvl1pPr>
            <a:lvl2pPr marL="0" indent="0" algn="ctr">
              <a:lnSpc>
                <a:spcPct val="90000"/>
              </a:lnSpc>
              <a:spcBef>
                <a:spcPts val="0"/>
              </a:spcBef>
              <a:buNone/>
              <a:defRPr sz="2000"/>
            </a:lvl2pPr>
          </a:lstStyle>
          <a:p>
            <a:pPr lvl="0"/>
            <a:r>
              <a:rPr lang="en-GB" noProof="0"/>
              <a:t>Topic</a:t>
            </a:r>
          </a:p>
          <a:p>
            <a:pPr lvl="1"/>
            <a:r>
              <a:rPr lang="en-GB" noProof="0"/>
              <a:t>Subtext</a:t>
            </a:r>
          </a:p>
        </p:txBody>
      </p:sp>
      <p:sp>
        <p:nvSpPr>
          <p:cNvPr id="5" name="Espace réservé du texte 7">
            <a:extLst>
              <a:ext uri="{FF2B5EF4-FFF2-40B4-BE49-F238E27FC236}">
                <a16:creationId xmlns:a16="http://schemas.microsoft.com/office/drawing/2014/main" id="{70A7A897-5C07-2AFB-56D5-57917C8288DD}"/>
              </a:ext>
            </a:extLst>
          </p:cNvPr>
          <p:cNvSpPr>
            <a:spLocks noGrp="1"/>
          </p:cNvSpPr>
          <p:nvPr>
            <p:ph type="body" sz="quarter" idx="35" hasCustomPrompt="1"/>
          </p:nvPr>
        </p:nvSpPr>
        <p:spPr>
          <a:xfrm>
            <a:off x="5065442" y="4521292"/>
            <a:ext cx="2013990" cy="694036"/>
          </a:xfrm>
          <a:prstGeom prst="rect">
            <a:avLst/>
          </a:prstGeom>
        </p:spPr>
        <p:txBody>
          <a:bodyPr anchor="ctr"/>
          <a:lstStyle>
            <a:lvl1pPr marL="0" indent="0" algn="ctr">
              <a:lnSpc>
                <a:spcPct val="90000"/>
              </a:lnSpc>
              <a:buNone/>
              <a:defRPr/>
            </a:lvl1pPr>
            <a:lvl2pPr marL="0" indent="0" algn="ctr">
              <a:lnSpc>
                <a:spcPct val="90000"/>
              </a:lnSpc>
              <a:spcBef>
                <a:spcPts val="0"/>
              </a:spcBef>
              <a:buNone/>
              <a:defRPr sz="2000"/>
            </a:lvl2pPr>
          </a:lstStyle>
          <a:p>
            <a:pPr lvl="0"/>
            <a:r>
              <a:rPr lang="en-GB" noProof="0"/>
              <a:t>Topic</a:t>
            </a:r>
          </a:p>
          <a:p>
            <a:pPr lvl="1"/>
            <a:r>
              <a:rPr lang="en-GB" noProof="0"/>
              <a:t>Subtext</a:t>
            </a:r>
          </a:p>
        </p:txBody>
      </p:sp>
      <p:sp>
        <p:nvSpPr>
          <p:cNvPr id="6" name="Espace réservé du texte 7">
            <a:extLst>
              <a:ext uri="{FF2B5EF4-FFF2-40B4-BE49-F238E27FC236}">
                <a16:creationId xmlns:a16="http://schemas.microsoft.com/office/drawing/2014/main" id="{E434ACA1-A552-FD5A-33EA-BBF766E8A35E}"/>
              </a:ext>
            </a:extLst>
          </p:cNvPr>
          <p:cNvSpPr>
            <a:spLocks noGrp="1"/>
          </p:cNvSpPr>
          <p:nvPr>
            <p:ph type="body" sz="quarter" idx="36" hasCustomPrompt="1"/>
          </p:nvPr>
        </p:nvSpPr>
        <p:spPr>
          <a:xfrm>
            <a:off x="7368713" y="4517718"/>
            <a:ext cx="2013990" cy="694036"/>
          </a:xfrm>
          <a:prstGeom prst="rect">
            <a:avLst/>
          </a:prstGeom>
        </p:spPr>
        <p:txBody>
          <a:bodyPr anchor="ctr"/>
          <a:lstStyle>
            <a:lvl1pPr marL="0" indent="0" algn="ctr">
              <a:lnSpc>
                <a:spcPct val="90000"/>
              </a:lnSpc>
              <a:buNone/>
              <a:defRPr/>
            </a:lvl1pPr>
            <a:lvl2pPr marL="0" indent="0" algn="ctr">
              <a:lnSpc>
                <a:spcPct val="90000"/>
              </a:lnSpc>
              <a:spcBef>
                <a:spcPts val="0"/>
              </a:spcBef>
              <a:buNone/>
              <a:defRPr sz="2000"/>
            </a:lvl2pPr>
          </a:lstStyle>
          <a:p>
            <a:pPr lvl="0"/>
            <a:r>
              <a:rPr lang="en-GB" noProof="0"/>
              <a:t>Topic</a:t>
            </a:r>
          </a:p>
          <a:p>
            <a:pPr lvl="1"/>
            <a:r>
              <a:rPr lang="en-GB" noProof="0"/>
              <a:t>Subtext</a:t>
            </a:r>
          </a:p>
        </p:txBody>
      </p:sp>
      <p:sp>
        <p:nvSpPr>
          <p:cNvPr id="7" name="Espace réservé du texte 7">
            <a:extLst>
              <a:ext uri="{FF2B5EF4-FFF2-40B4-BE49-F238E27FC236}">
                <a16:creationId xmlns:a16="http://schemas.microsoft.com/office/drawing/2014/main" id="{D4CF0DA3-B309-ED82-8221-E1D2578E85EE}"/>
              </a:ext>
            </a:extLst>
          </p:cNvPr>
          <p:cNvSpPr>
            <a:spLocks noGrp="1"/>
          </p:cNvSpPr>
          <p:nvPr>
            <p:ph type="body" sz="quarter" idx="37" hasCustomPrompt="1"/>
          </p:nvPr>
        </p:nvSpPr>
        <p:spPr>
          <a:xfrm>
            <a:off x="9706228" y="4517718"/>
            <a:ext cx="2013990" cy="694036"/>
          </a:xfrm>
          <a:prstGeom prst="rect">
            <a:avLst/>
          </a:prstGeom>
        </p:spPr>
        <p:txBody>
          <a:bodyPr anchor="ctr"/>
          <a:lstStyle>
            <a:lvl1pPr marL="0" indent="0" algn="ctr">
              <a:lnSpc>
                <a:spcPct val="90000"/>
              </a:lnSpc>
              <a:buNone/>
              <a:defRPr/>
            </a:lvl1pPr>
            <a:lvl2pPr marL="0" indent="0" algn="ctr">
              <a:lnSpc>
                <a:spcPct val="90000"/>
              </a:lnSpc>
              <a:spcBef>
                <a:spcPts val="0"/>
              </a:spcBef>
              <a:buNone/>
              <a:defRPr sz="2000"/>
            </a:lvl2pPr>
          </a:lstStyle>
          <a:p>
            <a:pPr lvl="0"/>
            <a:r>
              <a:rPr lang="en-GB" noProof="0"/>
              <a:t>Topic</a:t>
            </a:r>
          </a:p>
          <a:p>
            <a:pPr lvl="1"/>
            <a:r>
              <a:rPr lang="en-GB" noProof="0"/>
              <a:t>Subtext</a:t>
            </a:r>
          </a:p>
        </p:txBody>
      </p:sp>
      <p:sp>
        <p:nvSpPr>
          <p:cNvPr id="10" name="TextBox 9">
            <a:extLst>
              <a:ext uri="{FF2B5EF4-FFF2-40B4-BE49-F238E27FC236}">
                <a16:creationId xmlns:a16="http://schemas.microsoft.com/office/drawing/2014/main" id="{656BDB21-1DCC-89BB-6720-F6B026981D89}"/>
              </a:ext>
            </a:extLst>
          </p:cNvPr>
          <p:cNvSpPr txBox="1"/>
          <p:nvPr userDrawn="1"/>
        </p:nvSpPr>
        <p:spPr>
          <a:xfrm>
            <a:off x="5875664" y="6485732"/>
            <a:ext cx="4756210" cy="276999"/>
          </a:xfrm>
          <a:prstGeom prst="rect">
            <a:avLst/>
          </a:prstGeom>
          <a:noFill/>
        </p:spPr>
        <p:txBody>
          <a:bodyPr wrap="square">
            <a:spAutoFit/>
          </a:bodyPr>
          <a:lstStyle/>
          <a:p>
            <a:pPr algn="just"/>
            <a:r>
              <a:rPr lang="en-US" sz="600" b="0" i="0" dirty="0">
                <a:solidFill>
                  <a:schemeClr val="bg1">
                    <a:lumMod val="50000"/>
                  </a:schemeClr>
                </a:solidFill>
                <a:effectLst/>
                <a:latin typeface="+mn-lt"/>
              </a:rPr>
              <a:t>This document and the information it contains is </a:t>
            </a:r>
            <a:r>
              <a:rPr lang="en-US" sz="600" b="1" i="0" dirty="0">
                <a:solidFill>
                  <a:schemeClr val="bg1">
                    <a:lumMod val="50000"/>
                  </a:schemeClr>
                </a:solidFill>
                <a:effectLst/>
                <a:latin typeface="+mn-lt"/>
              </a:rPr>
              <a:t>CONFIDENTIAL</a:t>
            </a:r>
            <a:r>
              <a:rPr lang="en-US" sz="600" b="0" i="0" dirty="0">
                <a:solidFill>
                  <a:schemeClr val="bg1">
                    <a:lumMod val="50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50000"/>
                </a:schemeClr>
              </a:solidFill>
              <a:latin typeface="+mn-lt"/>
            </a:endParaRPr>
          </a:p>
        </p:txBody>
      </p:sp>
      <p:sp>
        <p:nvSpPr>
          <p:cNvPr id="11" name="ZoneTexte 10">
            <a:extLst>
              <a:ext uri="{FF2B5EF4-FFF2-40B4-BE49-F238E27FC236}">
                <a16:creationId xmlns:a16="http://schemas.microsoft.com/office/drawing/2014/main" id="{5A7E0427-A29D-B2DF-5287-AB65607B364E}"/>
              </a:ext>
            </a:extLst>
          </p:cNvPr>
          <p:cNvSpPr txBox="1"/>
          <p:nvPr userDrawn="1"/>
        </p:nvSpPr>
        <p:spPr>
          <a:xfrm>
            <a:off x="799491" y="6550242"/>
            <a:ext cx="5707841" cy="307777"/>
          </a:xfrm>
          <a:prstGeom prst="rect">
            <a:avLst/>
          </a:prstGeom>
          <a:noFill/>
        </p:spPr>
        <p:txBody>
          <a:bodyPr wrap="square" lIns="36000" tIns="0" rIns="36000" bIns="0" rtlCol="0" anchor="ctr">
            <a:spAutoFit/>
          </a:bodyPr>
          <a:lstStyle/>
          <a:p>
            <a:r>
              <a:rPr lang="en-US" sz="1000" b="1" i="0" dirty="0">
                <a:solidFill>
                  <a:srgbClr val="00365F"/>
                </a:solidFill>
                <a:effectLst/>
                <a:latin typeface="+mj-lt"/>
              </a:rPr>
              <a:t>WITEKIO - Your Trusted </a:t>
            </a:r>
            <a:r>
              <a:rPr lang="en-US" sz="1000" b="1" i="0" dirty="0">
                <a:solidFill>
                  <a:srgbClr val="00ACE9"/>
                </a:solidFill>
                <a:effectLst/>
                <a:latin typeface="+mj-lt"/>
              </a:rPr>
              <a:t>Embedded Software, Application and Connectivity </a:t>
            </a:r>
            <a:r>
              <a:rPr lang="en-US" sz="1000" b="1" i="0" dirty="0">
                <a:solidFill>
                  <a:srgbClr val="00365F"/>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Tree>
    <p:extLst>
      <p:ext uri="{BB962C8B-B14F-4D97-AF65-F5344CB8AC3E}">
        <p14:creationId xmlns:p14="http://schemas.microsoft.com/office/powerpoint/2010/main" val="271073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DNA">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EBE44C-E779-40C4-8C7E-06550207AF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7296150" cy="6858000"/>
          </a:xfrm>
          <a:prstGeom prst="rect">
            <a:avLst/>
          </a:prstGeom>
        </p:spPr>
      </p:pic>
      <p:sp>
        <p:nvSpPr>
          <p:cNvPr id="12" name="Espace réservé pour une image  11">
            <a:extLst>
              <a:ext uri="{FF2B5EF4-FFF2-40B4-BE49-F238E27FC236}">
                <a16:creationId xmlns:a16="http://schemas.microsoft.com/office/drawing/2014/main" id="{3CFD3403-F2E0-4B5A-9982-BE881300D406}"/>
              </a:ext>
            </a:extLst>
          </p:cNvPr>
          <p:cNvSpPr>
            <a:spLocks noGrp="1"/>
          </p:cNvSpPr>
          <p:nvPr>
            <p:ph type="pic" sz="quarter" idx="22"/>
          </p:nvPr>
        </p:nvSpPr>
        <p:spPr>
          <a:xfrm>
            <a:off x="7296150" y="0"/>
            <a:ext cx="4895850" cy="1908000"/>
          </a:xfrm>
          <a:prstGeom prst="rect">
            <a:avLst/>
          </a:prstGeom>
          <a:pattFill prst="openDmnd">
            <a:fgClr>
              <a:schemeClr val="bg2"/>
            </a:fgClr>
            <a:bgClr>
              <a:schemeClr val="bg1"/>
            </a:bgClr>
          </a:pattFill>
        </p:spPr>
        <p:txBody>
          <a:bodyPr anchor="ctr">
            <a:noAutofit/>
          </a:bodyPr>
          <a:lstStyle>
            <a:lvl1pPr marL="0" indent="0" algn="ctr">
              <a:buNone/>
              <a:defRPr sz="1000" b="0">
                <a:solidFill>
                  <a:schemeClr val="tx1"/>
                </a:solidFill>
              </a:defRPr>
            </a:lvl1pPr>
          </a:lstStyle>
          <a:p>
            <a:r>
              <a:rPr lang="en-US" dirty="0"/>
              <a:t>Click icon to add picture</a:t>
            </a:r>
            <a:endParaRPr lang="fr-FR" dirty="0"/>
          </a:p>
        </p:txBody>
      </p:sp>
      <p:pic>
        <p:nvPicPr>
          <p:cNvPr id="14" name="Image 13">
            <a:extLst>
              <a:ext uri="{FF2B5EF4-FFF2-40B4-BE49-F238E27FC236}">
                <a16:creationId xmlns:a16="http://schemas.microsoft.com/office/drawing/2014/main" id="{36AA8AC3-2A41-4C8E-8FFD-C1230D224E9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6282" t="10395" r="3579" b="43133"/>
          <a:stretch/>
        </p:blipFill>
        <p:spPr>
          <a:xfrm>
            <a:off x="449619" y="6523639"/>
            <a:ext cx="234024" cy="180019"/>
          </a:xfrm>
          <a:prstGeom prst="rect">
            <a:avLst/>
          </a:prstGeom>
        </p:spPr>
      </p:pic>
      <p:cxnSp>
        <p:nvCxnSpPr>
          <p:cNvPr id="16" name="Connecteur droit 15">
            <a:extLst>
              <a:ext uri="{FF2B5EF4-FFF2-40B4-BE49-F238E27FC236}">
                <a16:creationId xmlns:a16="http://schemas.microsoft.com/office/drawing/2014/main" id="{E706CF06-AF55-49F8-B86F-E5016D0C3BE1}"/>
              </a:ext>
            </a:extLst>
          </p:cNvPr>
          <p:cNvCxnSpPr/>
          <p:nvPr userDrawn="1"/>
        </p:nvCxnSpPr>
        <p:spPr>
          <a:xfrm>
            <a:off x="449619" y="6369296"/>
            <a:ext cx="1130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Espace réservé du texte 7">
            <a:extLst>
              <a:ext uri="{FF2B5EF4-FFF2-40B4-BE49-F238E27FC236}">
                <a16:creationId xmlns:a16="http://schemas.microsoft.com/office/drawing/2014/main" id="{BD2FC9DC-1861-8FA6-11D0-E889B32208D6}"/>
              </a:ext>
            </a:extLst>
          </p:cNvPr>
          <p:cNvSpPr>
            <a:spLocks noGrp="1"/>
          </p:cNvSpPr>
          <p:nvPr>
            <p:ph type="body" sz="quarter" idx="13" hasCustomPrompt="1"/>
          </p:nvPr>
        </p:nvSpPr>
        <p:spPr>
          <a:xfrm>
            <a:off x="449619" y="1706253"/>
            <a:ext cx="6177423" cy="2103653"/>
          </a:xfrm>
          <a:prstGeom prst="rect">
            <a:avLst/>
          </a:prstGeom>
        </p:spPr>
        <p:txBody>
          <a:bodyPr/>
          <a:lstStyle>
            <a:lvl1pPr>
              <a:buAutoNum type="arabicPeriod"/>
              <a:defRPr sz="2800">
                <a:solidFill>
                  <a:schemeClr val="bg1"/>
                </a:solidFill>
              </a:defRPr>
            </a:lvl1pPr>
            <a:lvl2pPr>
              <a:buAutoNum type="alphaLcPeriod"/>
              <a:defRPr sz="18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GB" noProof="0"/>
              <a:t>Level 1</a:t>
            </a:r>
          </a:p>
          <a:p>
            <a:pPr lvl="1"/>
            <a:r>
              <a:rPr lang="en-GB" noProof="0"/>
              <a:t>Level 2</a:t>
            </a:r>
          </a:p>
          <a:p>
            <a:pPr lvl="2"/>
            <a:r>
              <a:rPr lang="en-GB" noProof="0"/>
              <a:t>Level 3</a:t>
            </a:r>
          </a:p>
          <a:p>
            <a:pPr lvl="3"/>
            <a:r>
              <a:rPr lang="en-GB" noProof="0"/>
              <a:t>Level 4</a:t>
            </a:r>
          </a:p>
          <a:p>
            <a:pPr lvl="4"/>
            <a:r>
              <a:rPr lang="en-GB" noProof="0"/>
              <a:t>Level 5</a:t>
            </a:r>
          </a:p>
        </p:txBody>
      </p:sp>
      <p:sp>
        <p:nvSpPr>
          <p:cNvPr id="17" name="Titre 24">
            <a:extLst>
              <a:ext uri="{FF2B5EF4-FFF2-40B4-BE49-F238E27FC236}">
                <a16:creationId xmlns:a16="http://schemas.microsoft.com/office/drawing/2014/main" id="{AA444D63-625B-119A-4DD7-A8BC615A02DF}"/>
              </a:ext>
            </a:extLst>
          </p:cNvPr>
          <p:cNvSpPr>
            <a:spLocks noGrp="1"/>
          </p:cNvSpPr>
          <p:nvPr>
            <p:ph type="title" hasCustomPrompt="1"/>
          </p:nvPr>
        </p:nvSpPr>
        <p:spPr>
          <a:xfrm>
            <a:off x="449619" y="894206"/>
            <a:ext cx="6177423" cy="553998"/>
          </a:xfrm>
        </p:spPr>
        <p:txBody>
          <a:bodyPr/>
          <a:lstStyle>
            <a:lvl1pPr algn="l">
              <a:defRPr sz="3600">
                <a:solidFill>
                  <a:schemeClr val="bg1"/>
                </a:solidFill>
              </a:defRPr>
            </a:lvl1pPr>
          </a:lstStyle>
          <a:p>
            <a:r>
              <a:rPr lang="en-GB" noProof="0"/>
              <a:t>SLIDE Title</a:t>
            </a:r>
          </a:p>
        </p:txBody>
      </p:sp>
      <p:sp>
        <p:nvSpPr>
          <p:cNvPr id="15" name="TextBox 14">
            <a:extLst>
              <a:ext uri="{FF2B5EF4-FFF2-40B4-BE49-F238E27FC236}">
                <a16:creationId xmlns:a16="http://schemas.microsoft.com/office/drawing/2014/main" id="{A672C45B-FF86-5AD0-C9FC-B08C6AEE7018}"/>
              </a:ext>
            </a:extLst>
          </p:cNvPr>
          <p:cNvSpPr txBox="1"/>
          <p:nvPr userDrawn="1"/>
        </p:nvSpPr>
        <p:spPr>
          <a:xfrm>
            <a:off x="11056284" y="6547291"/>
            <a:ext cx="631187" cy="153882"/>
          </a:xfrm>
          <a:prstGeom prst="rect">
            <a:avLst/>
          </a:prstGeom>
          <a:noFill/>
        </p:spPr>
        <p:txBody>
          <a:bodyPr wrap="square" lIns="36000" tIns="0" rIns="36000" bIns="0" rtlCol="0">
            <a:spAutoFit/>
          </a:bodyPr>
          <a:lstStyle/>
          <a:p>
            <a:pPr algn="r"/>
            <a:fld id="{E8C60506-5BE4-4453-AE4B-F0F5E69C63A6}" type="slidenum">
              <a:rPr lang="fr-FR" sz="1000" smtClean="0">
                <a:solidFill>
                  <a:schemeClr val="bg1">
                    <a:lumMod val="50000"/>
                  </a:schemeClr>
                </a:solidFill>
              </a:rPr>
              <a:pPr algn="r"/>
              <a:t>‹#›</a:t>
            </a:fld>
            <a:endParaRPr lang="en-GB" sz="1000" dirty="0">
              <a:solidFill>
                <a:schemeClr val="bg1">
                  <a:lumMod val="50000"/>
                </a:schemeClr>
              </a:solidFill>
            </a:endParaRPr>
          </a:p>
        </p:txBody>
      </p:sp>
      <p:sp>
        <p:nvSpPr>
          <p:cNvPr id="19" name="TextBox 18">
            <a:extLst>
              <a:ext uri="{FF2B5EF4-FFF2-40B4-BE49-F238E27FC236}">
                <a16:creationId xmlns:a16="http://schemas.microsoft.com/office/drawing/2014/main" id="{DC20985B-704A-A35A-460B-964AA3184FC1}"/>
              </a:ext>
            </a:extLst>
          </p:cNvPr>
          <p:cNvSpPr txBox="1"/>
          <p:nvPr userDrawn="1"/>
        </p:nvSpPr>
        <p:spPr>
          <a:xfrm>
            <a:off x="7411998" y="6432461"/>
            <a:ext cx="3992238" cy="369332"/>
          </a:xfrm>
          <a:prstGeom prst="rect">
            <a:avLst/>
          </a:prstGeom>
          <a:noFill/>
        </p:spPr>
        <p:txBody>
          <a:bodyPr wrap="square">
            <a:spAutoFit/>
          </a:bodyPr>
          <a:lstStyle/>
          <a:p>
            <a:pPr algn="just"/>
            <a:r>
              <a:rPr lang="en-US" sz="600" b="0" i="0" dirty="0">
                <a:solidFill>
                  <a:schemeClr val="bg1">
                    <a:lumMod val="50000"/>
                  </a:schemeClr>
                </a:solidFill>
                <a:effectLst/>
                <a:latin typeface="+mn-lt"/>
              </a:rPr>
              <a:t>This document and the information it contains is </a:t>
            </a:r>
            <a:r>
              <a:rPr lang="en-US" sz="600" b="1" i="0" dirty="0">
                <a:solidFill>
                  <a:schemeClr val="bg1">
                    <a:lumMod val="50000"/>
                  </a:schemeClr>
                </a:solidFill>
                <a:effectLst/>
                <a:latin typeface="+mn-lt"/>
              </a:rPr>
              <a:t>CONFIDENTIAL</a:t>
            </a:r>
            <a:r>
              <a:rPr lang="en-US" sz="600" b="0" i="0" dirty="0">
                <a:solidFill>
                  <a:schemeClr val="bg1">
                    <a:lumMod val="50000"/>
                  </a:schemeClr>
                </a:solidFill>
                <a:effectLst/>
                <a:latin typeface="+mn-lt"/>
              </a:rPr>
              <a:t> and remains the property of our company. It may not be copied or communicated to a third party or used for any purpose other than that for which it is supplied without the prior written consent of our company</a:t>
            </a:r>
            <a:endParaRPr lang="en-GB" sz="600" dirty="0">
              <a:solidFill>
                <a:schemeClr val="bg1">
                  <a:lumMod val="50000"/>
                </a:schemeClr>
              </a:solidFill>
              <a:latin typeface="+mn-lt"/>
            </a:endParaRPr>
          </a:p>
        </p:txBody>
      </p:sp>
      <p:sp>
        <p:nvSpPr>
          <p:cNvPr id="2" name="ZoneTexte 10">
            <a:extLst>
              <a:ext uri="{FF2B5EF4-FFF2-40B4-BE49-F238E27FC236}">
                <a16:creationId xmlns:a16="http://schemas.microsoft.com/office/drawing/2014/main" id="{D1BC4DA2-B159-DD96-6F44-BC5B4859CAD2}"/>
              </a:ext>
            </a:extLst>
          </p:cNvPr>
          <p:cNvSpPr txBox="1"/>
          <p:nvPr userDrawn="1"/>
        </p:nvSpPr>
        <p:spPr>
          <a:xfrm>
            <a:off x="799491" y="6550242"/>
            <a:ext cx="4819195" cy="307777"/>
          </a:xfrm>
          <a:prstGeom prst="rect">
            <a:avLst/>
          </a:prstGeom>
          <a:noFill/>
        </p:spPr>
        <p:txBody>
          <a:bodyPr wrap="none" lIns="36000" tIns="0" rIns="36000" bIns="0" rtlCol="0" anchor="ctr">
            <a:spAutoFit/>
          </a:bodyPr>
          <a:lstStyle/>
          <a:p>
            <a:r>
              <a:rPr lang="en-US" sz="1000" b="1" i="0" dirty="0">
                <a:solidFill>
                  <a:schemeClr val="bg1"/>
                </a:solidFill>
                <a:effectLst/>
                <a:latin typeface="+mj-lt"/>
              </a:rPr>
              <a:t>WITEKIO - Your Trusted </a:t>
            </a:r>
            <a:r>
              <a:rPr lang="en-US" sz="1000" b="1" i="0" dirty="0">
                <a:solidFill>
                  <a:srgbClr val="FFD518"/>
                </a:solidFill>
                <a:effectLst/>
                <a:latin typeface="+mj-lt"/>
              </a:rPr>
              <a:t>Embedded Software, Application and Connectivity </a:t>
            </a:r>
            <a:r>
              <a:rPr lang="en-US" sz="1000" b="1" i="0" dirty="0">
                <a:solidFill>
                  <a:schemeClr val="bg1"/>
                </a:solidFill>
                <a:effectLst/>
                <a:latin typeface="+mj-lt"/>
              </a:rPr>
              <a:t>Partner</a:t>
            </a:r>
            <a:br>
              <a:rPr lang="en-US" sz="1000" dirty="0">
                <a:solidFill>
                  <a:schemeClr val="bg1"/>
                </a:solidFill>
                <a:latin typeface="+mj-lt"/>
              </a:rPr>
            </a:br>
            <a:endParaRPr lang="fr-FR" sz="1000" b="1" spc="0" baseline="0" dirty="0">
              <a:solidFill>
                <a:schemeClr val="bg1"/>
              </a:solidFill>
              <a:latin typeface="+mj-lt"/>
              <a:ea typeface="Source Sans Pro Light" panose="020B0403030403020204" pitchFamily="34" charset="0"/>
            </a:endParaRPr>
          </a:p>
        </p:txBody>
      </p:sp>
    </p:spTree>
    <p:extLst>
      <p:ext uri="{BB962C8B-B14F-4D97-AF65-F5344CB8AC3E}">
        <p14:creationId xmlns:p14="http://schemas.microsoft.com/office/powerpoint/2010/main" val="3403164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49619" y="623358"/>
            <a:ext cx="11304000" cy="553998"/>
          </a:xfrm>
          <a:prstGeom prst="rect">
            <a:avLst/>
          </a:prstGeom>
        </p:spPr>
        <p:txBody>
          <a:bodyPr vert="horz" wrap="square" lIns="36000" tIns="0" rIns="36000" bIns="0" rtlCol="0" anchor="t">
            <a:spAutoFit/>
          </a:bodyPr>
          <a:lstStyle/>
          <a:p>
            <a:r>
              <a:rPr lang="en-GB" noProof="0"/>
              <a:t>Slide Title</a:t>
            </a:r>
          </a:p>
        </p:txBody>
      </p:sp>
      <p:cxnSp>
        <p:nvCxnSpPr>
          <p:cNvPr id="15" name="Connecteur droit 14">
            <a:extLst>
              <a:ext uri="{FF2B5EF4-FFF2-40B4-BE49-F238E27FC236}">
                <a16:creationId xmlns:a16="http://schemas.microsoft.com/office/drawing/2014/main" id="{6C049028-10C1-42BF-BA0E-270693A7899C}"/>
              </a:ext>
            </a:extLst>
          </p:cNvPr>
          <p:cNvCxnSpPr/>
          <p:nvPr userDrawn="1"/>
        </p:nvCxnSpPr>
        <p:spPr>
          <a:xfrm>
            <a:off x="449619" y="6369296"/>
            <a:ext cx="1130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Image 16">
            <a:extLst>
              <a:ext uri="{FF2B5EF4-FFF2-40B4-BE49-F238E27FC236}">
                <a16:creationId xmlns:a16="http://schemas.microsoft.com/office/drawing/2014/main" id="{9F03AFCC-FC81-0223-664E-ABD1BB14C3B9}"/>
              </a:ext>
            </a:extLst>
          </p:cNvPr>
          <p:cNvPicPr>
            <a:picLocks noChangeAspect="1"/>
          </p:cNvPicPr>
          <p:nvPr userDrawn="1"/>
        </p:nvPicPr>
        <p:blipFill rotWithShape="1">
          <a:blip r:embed="rId20" cstate="print">
            <a:extLst>
              <a:ext uri="{28A0092B-C50C-407E-A947-70E740481C1C}">
                <a14:useLocalDpi xmlns:a14="http://schemas.microsoft.com/office/drawing/2010/main"/>
              </a:ext>
            </a:extLst>
          </a:blip>
          <a:srcRect l="45258" t="6654" r="3910" b="45702"/>
          <a:stretch/>
        </p:blipFill>
        <p:spPr>
          <a:xfrm>
            <a:off x="449619" y="6512537"/>
            <a:ext cx="234030" cy="180020"/>
          </a:xfrm>
          <a:prstGeom prst="rect">
            <a:avLst/>
          </a:prstGeom>
        </p:spPr>
      </p:pic>
    </p:spTree>
    <p:extLst>
      <p:ext uri="{BB962C8B-B14F-4D97-AF65-F5344CB8AC3E}">
        <p14:creationId xmlns:p14="http://schemas.microsoft.com/office/powerpoint/2010/main" val="159506395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88" r:id="rId4"/>
    <p:sldLayoutId id="2147483709" r:id="rId5"/>
    <p:sldLayoutId id="2147483661" r:id="rId6"/>
    <p:sldLayoutId id="2147483663" r:id="rId7"/>
    <p:sldLayoutId id="2147483690" r:id="rId8"/>
    <p:sldLayoutId id="2147483687" r:id="rId9"/>
    <p:sldLayoutId id="2147483683" r:id="rId10"/>
    <p:sldLayoutId id="2147483689" r:id="rId11"/>
    <p:sldLayoutId id="2147483657" r:id="rId12"/>
    <p:sldLayoutId id="2147483654" r:id="rId13"/>
    <p:sldLayoutId id="2147483652" r:id="rId14"/>
    <p:sldLayoutId id="2147483655" r:id="rId15"/>
    <p:sldLayoutId id="2147483716" r:id="rId16"/>
    <p:sldLayoutId id="2147483717" r:id="rId17"/>
    <p:sldLayoutId id="2147483718" r:id="rId18"/>
  </p:sldLayoutIdLst>
  <p:hf hdr="0" ftr="0" dt="0"/>
  <p:txStyles>
    <p:titleStyle>
      <a:lvl1pPr marL="0" algn="ctr" defTabSz="914400" rtl="0" eaLnBrk="1" latinLnBrk="0" hangingPunct="1">
        <a:lnSpc>
          <a:spcPct val="100000"/>
        </a:lnSpc>
        <a:spcBef>
          <a:spcPts val="0"/>
        </a:spcBef>
        <a:buFontTx/>
        <a:buNone/>
        <a:defRPr sz="3600" kern="1200" cap="all" baseline="0">
          <a:solidFill>
            <a:schemeClr val="tx2"/>
          </a:solidFill>
          <a:latin typeface="+mj-lt"/>
          <a:ea typeface="+mj-ea"/>
          <a:cs typeface="+mj-cs"/>
        </a:defRPr>
      </a:lvl1pPr>
    </p:titleStyle>
    <p:bodyStyle>
      <a:lvl1pPr marL="457200" indent="-457200" algn="l" defTabSz="914400" rtl="0" eaLnBrk="1" latinLnBrk="0" hangingPunct="1">
        <a:lnSpc>
          <a:spcPct val="120000"/>
        </a:lnSpc>
        <a:spcBef>
          <a:spcPts val="0"/>
        </a:spcBef>
        <a:spcAft>
          <a:spcPts val="600"/>
        </a:spcAft>
        <a:buFont typeface="+mj-lt"/>
        <a:buAutoNum type="arabicPeriod"/>
        <a:defRPr sz="2400" b="1" kern="1200">
          <a:solidFill>
            <a:schemeClr val="tx2"/>
          </a:solidFill>
          <a:latin typeface="+mn-lt"/>
          <a:ea typeface="+mn-ea"/>
          <a:cs typeface="+mn-cs"/>
        </a:defRPr>
      </a:lvl1pPr>
      <a:lvl2pPr marL="539750" indent="-342900" algn="l" defTabSz="914400" rtl="0" eaLnBrk="1" latinLnBrk="0" hangingPunct="1">
        <a:lnSpc>
          <a:spcPct val="120000"/>
        </a:lnSpc>
        <a:spcBef>
          <a:spcPts val="0"/>
        </a:spcBef>
        <a:spcAft>
          <a:spcPts val="600"/>
        </a:spcAft>
        <a:buFont typeface="+mj-lt"/>
        <a:buAutoNum type="alphaLcPeriod"/>
        <a:defRPr sz="1800" kern="1200">
          <a:solidFill>
            <a:schemeClr val="tx2"/>
          </a:solidFill>
          <a:latin typeface="+mn-lt"/>
          <a:ea typeface="+mn-ea"/>
          <a:cs typeface="+mn-cs"/>
        </a:defRPr>
      </a:lvl2pPr>
      <a:lvl3pPr marL="625475" indent="-447675" algn="l" defTabSz="914400" rtl="0" eaLnBrk="1" latinLnBrk="0" hangingPunct="1">
        <a:lnSpc>
          <a:spcPct val="120000"/>
        </a:lnSpc>
        <a:spcBef>
          <a:spcPts val="0"/>
        </a:spcBef>
        <a:spcAft>
          <a:spcPts val="600"/>
        </a:spcAft>
        <a:buSzPct val="90000"/>
        <a:buFontTx/>
        <a:buBlip>
          <a:blip r:embed="rId21"/>
        </a:buBlip>
        <a:defRPr sz="1800" kern="1200">
          <a:solidFill>
            <a:schemeClr val="tx2"/>
          </a:solidFill>
          <a:latin typeface="+mn-lt"/>
          <a:ea typeface="+mn-ea"/>
          <a:cs typeface="+mn-cs"/>
        </a:defRPr>
      </a:lvl3pPr>
      <a:lvl4pPr marL="628650" indent="-400050" algn="l" defTabSz="914400" rtl="0" eaLnBrk="1" latinLnBrk="0" hangingPunct="1">
        <a:lnSpc>
          <a:spcPct val="120000"/>
        </a:lnSpc>
        <a:spcBef>
          <a:spcPts val="0"/>
        </a:spcBef>
        <a:spcAft>
          <a:spcPts val="600"/>
        </a:spcAft>
        <a:buFont typeface="+mj-lt"/>
        <a:buAutoNum type="romanUcPeriod"/>
        <a:defRPr sz="1600" kern="1200">
          <a:solidFill>
            <a:schemeClr val="tx2"/>
          </a:solidFill>
          <a:latin typeface="+mn-lt"/>
          <a:ea typeface="+mn-ea"/>
          <a:cs typeface="+mn-cs"/>
        </a:defRPr>
      </a:lvl4pPr>
      <a:lvl5pPr marL="0" indent="0" algn="l" defTabSz="914400" rtl="0" eaLnBrk="1" latinLnBrk="0" hangingPunct="1">
        <a:lnSpc>
          <a:spcPct val="120000"/>
        </a:lnSpc>
        <a:spcBef>
          <a:spcPts val="0"/>
        </a:spcBef>
        <a:spcAft>
          <a:spcPts val="600"/>
        </a:spcAft>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orient="horz" pos="3861" userDrawn="1">
          <p15:clr>
            <a:srgbClr val="F26B43"/>
          </p15:clr>
        </p15:guide>
        <p15:guide id="3" pos="7401" userDrawn="1">
          <p15:clr>
            <a:srgbClr val="F26B43"/>
          </p15:clr>
        </p15:guide>
        <p15:guide id="4"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docs.zephyrproject.org/latest/security/vulnerabilities.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www.zephyrproject.org/vulnerability-registry" TargetMode="External"/><Relationship Id="rId5" Type="http://schemas.openxmlformats.org/officeDocument/2006/relationships/hyperlink" Target="https://docs.zephyrproject.org/latest/security/vulnerabilities.html" TargetMode="External"/><Relationship Id="rId4" Type="http://schemas.openxmlformats.org/officeDocument/2006/relationships/hyperlink" Target="mailto:vulnerabilities@zephyrproject.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8.jp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1.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1.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1.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FC8B-CF96-CE01-7B89-33944EFC322B}"/>
              </a:ext>
            </a:extLst>
          </p:cNvPr>
          <p:cNvSpPr txBox="1">
            <a:spLocks noGrp="1"/>
          </p:cNvSpPr>
          <p:nvPr>
            <p:ph type="title" idx="4294967295"/>
          </p:nvPr>
        </p:nvSpPr>
        <p:spPr>
          <a:xfrm>
            <a:off x="6096000" y="1114425"/>
            <a:ext cx="4648200" cy="2708434"/>
          </a:xfrm>
          <a:prstGeom prst="rect">
            <a:avLst/>
          </a:prstGeom>
          <a:noFill/>
          <a:ln>
            <a:noFill/>
            <a:prstDash/>
          </a:ln>
          <a:effectLst/>
        </p:spPr>
        <p:txBody>
          <a:bodyPr rot="0" spcFirstLastPara="0" vertOverflow="overflow" horzOverflow="overflow" vert="horz" wrap="square" lIns="36000" tIns="0" rIns="3600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Source Sans Pro"/>
                <a:cs typeface="+mn-cs"/>
              </a:rPr>
              <a:t>Why </a:t>
            </a:r>
            <a:r>
              <a:rPr kumimoji="0" lang="en-US" sz="4400" b="0" i="0" u="none" strike="noStrike" kern="1200" cap="none" spc="0" normalizeH="0" baseline="0" noProof="0" dirty="0">
                <a:ln>
                  <a:noFill/>
                </a:ln>
                <a:solidFill>
                  <a:srgbClr val="FFD518"/>
                </a:solidFill>
                <a:effectLst/>
                <a:uLnTx/>
                <a:uFillTx/>
                <a:latin typeface="+mj-lt"/>
                <a:ea typeface="Source Sans Pro"/>
                <a:cs typeface="+mn-cs"/>
              </a:rPr>
              <a:t>Zephyr</a:t>
            </a:r>
            <a:r>
              <a:rPr kumimoji="0" lang="en-US" sz="4400" b="0" i="0" u="none" strike="noStrike" kern="1200" cap="none" spc="0" normalizeH="0" baseline="0" noProof="0" dirty="0">
                <a:ln>
                  <a:noFill/>
                </a:ln>
                <a:solidFill>
                  <a:schemeClr val="bg1"/>
                </a:solidFill>
                <a:effectLst/>
                <a:uLnTx/>
                <a:uFillTx/>
                <a:latin typeface="+mj-lt"/>
                <a:ea typeface="Source Sans Pro"/>
                <a:cs typeface="+mn-cs"/>
              </a:rPr>
              <a:t> is becoming a must for </a:t>
            </a:r>
            <a:r>
              <a:rPr kumimoji="0" lang="en-US" sz="4400" b="0" i="0" u="none" strike="noStrike" kern="1200" cap="none" spc="0" normalizeH="0" baseline="0" noProof="0" dirty="0">
                <a:ln>
                  <a:noFill/>
                </a:ln>
                <a:solidFill>
                  <a:srgbClr val="FFD518"/>
                </a:solidFill>
                <a:effectLst/>
                <a:uLnTx/>
                <a:uFillTx/>
                <a:latin typeface="+mj-lt"/>
                <a:ea typeface="Source Sans Pro"/>
                <a:cs typeface="+mn-cs"/>
              </a:rPr>
              <a:t>Embedded Development</a:t>
            </a:r>
            <a:endParaRPr kumimoji="0" lang="en-US" sz="4400" b="0" i="0" u="none" strike="noStrike" kern="1200" cap="none" spc="0" normalizeH="0" baseline="0" noProof="0" dirty="0">
              <a:ln>
                <a:noFill/>
              </a:ln>
              <a:solidFill>
                <a:srgbClr val="FFD518"/>
              </a:solidFill>
              <a:effectLst/>
              <a:uLnTx/>
              <a:uFillTx/>
              <a:latin typeface="+mj-lt"/>
              <a:ea typeface="+mn-ea"/>
              <a:cs typeface="+mn-cs"/>
            </a:endParaRPr>
          </a:p>
        </p:txBody>
      </p:sp>
      <p:pic>
        <p:nvPicPr>
          <p:cNvPr id="3" name="Picture 2" descr="A black and white logo&#10;&#10;Description automatically generated">
            <a:extLst>
              <a:ext uri="{FF2B5EF4-FFF2-40B4-BE49-F238E27FC236}">
                <a16:creationId xmlns:a16="http://schemas.microsoft.com/office/drawing/2014/main" id="{99027541-A54A-6BF0-678D-8764E8584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5791" y="4481109"/>
            <a:ext cx="1991531" cy="1991531"/>
          </a:xfrm>
          <a:prstGeom prst="rect">
            <a:avLst/>
          </a:prstGeom>
        </p:spPr>
      </p:pic>
    </p:spTree>
    <p:extLst>
      <p:ext uri="{BB962C8B-B14F-4D97-AF65-F5344CB8AC3E}">
        <p14:creationId xmlns:p14="http://schemas.microsoft.com/office/powerpoint/2010/main" val="12707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F0C10-0F31-DB8F-2717-4E508E72516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E90F865-3E4C-006D-FF15-157E64A6DDC0}"/>
              </a:ext>
            </a:extLst>
          </p:cNvPr>
          <p:cNvSpPr>
            <a:spLocks noGrp="1"/>
          </p:cNvSpPr>
          <p:nvPr>
            <p:ph type="title" idx="4294967295"/>
          </p:nvPr>
        </p:nvSpPr>
        <p:spPr>
          <a:xfrm>
            <a:off x="315913" y="3308133"/>
            <a:ext cx="3376612" cy="1076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8900" marR="0" lvl="0" indent="-3175" algn="l" defTabSz="914400" rtl="0" eaLnBrk="1" fontAlgn="auto" latinLnBrk="0" hangingPunct="1">
              <a:lnSpc>
                <a:spcPct val="85000"/>
              </a:lnSpc>
              <a:spcBef>
                <a:spcPts val="0"/>
              </a:spcBef>
              <a:spcAft>
                <a:spcPts val="600"/>
              </a:spcAft>
              <a:buClrTx/>
              <a:buSzTx/>
              <a:buFontTx/>
              <a:buNone/>
              <a:tabLst/>
              <a:defRPr/>
            </a:pPr>
            <a:r>
              <a:rPr kumimoji="0" lang="en-US" sz="4000" b="0" i="0" u="none" strike="noStrike" kern="1200" cap="all" spc="0" normalizeH="0" baseline="0" noProof="0" dirty="0">
                <a:ln>
                  <a:noFill/>
                </a:ln>
                <a:solidFill>
                  <a:schemeClr val="bg1"/>
                </a:solidFill>
                <a:effectLst/>
                <a:uLnTx/>
                <a:uFillTx/>
                <a:latin typeface="+mj-lt"/>
                <a:ea typeface="+mn-ea"/>
                <a:cs typeface="+mn-cs"/>
              </a:rPr>
              <a:t>security features</a:t>
            </a:r>
          </a:p>
        </p:txBody>
      </p:sp>
      <p:sp>
        <p:nvSpPr>
          <p:cNvPr id="2" name="ZoneTexte 1">
            <a:extLst>
              <a:ext uri="{FF2B5EF4-FFF2-40B4-BE49-F238E27FC236}">
                <a16:creationId xmlns:a16="http://schemas.microsoft.com/office/drawing/2014/main" id="{B5FA3377-309B-C300-9467-A8FF6C693F04}"/>
              </a:ext>
            </a:extLst>
          </p:cNvPr>
          <p:cNvSpPr txBox="1"/>
          <p:nvPr/>
        </p:nvSpPr>
        <p:spPr>
          <a:xfrm>
            <a:off x="4424723" y="760216"/>
            <a:ext cx="7451376" cy="4173450"/>
          </a:xfrm>
          <a:prstGeom prst="rect">
            <a:avLst/>
          </a:prstGeom>
          <a:noFill/>
        </p:spPr>
        <p:txBody>
          <a:bodyPr wrap="square" lIns="109728" tIns="54864" rIns="109728" bIns="54864" rtlCol="0" anchor="t">
            <a:spAutoFit/>
          </a:bodyPr>
          <a:lstStyle/>
          <a:p>
            <a:pPr lvl="0" algn="ctr"/>
            <a:r>
              <a:rPr lang="en-US" sz="2400" i="1" noProof="0" dirty="0">
                <a:solidFill>
                  <a:srgbClr val="00365F"/>
                </a:solidFill>
              </a:rPr>
              <a:t>Zephyr integrates security features as part of the core ecosystem, including, but not limited to:</a:t>
            </a:r>
            <a:endParaRPr lang="en-US" sz="2400" noProof="0" dirty="0">
              <a:solidFill>
                <a:srgbClr val="00365F"/>
              </a:solidFill>
            </a:endParaRPr>
          </a:p>
          <a:p>
            <a:pPr lvl="0"/>
            <a:endParaRPr lang="en-US" sz="2400" noProof="0" dirty="0">
              <a:solidFill>
                <a:srgbClr val="00365F"/>
              </a:solidFill>
            </a:endParaRPr>
          </a:p>
          <a:p>
            <a:pPr>
              <a:buBlip>
                <a:blip r:embed="rId3"/>
              </a:buBlip>
            </a:pPr>
            <a:r>
              <a:rPr lang="en-US" sz="2400" noProof="0" dirty="0">
                <a:solidFill>
                  <a:srgbClr val="00365F"/>
                </a:solidFill>
              </a:rPr>
              <a:t>Bootloader (</a:t>
            </a:r>
            <a:r>
              <a:rPr lang="en-US" sz="2400" dirty="0">
                <a:solidFill>
                  <a:srgbClr val="00365F"/>
                </a:solidFill>
              </a:rPr>
              <a:t>MCU</a:t>
            </a:r>
            <a:r>
              <a:rPr lang="en-US" sz="2400" noProof="0" dirty="0">
                <a:solidFill>
                  <a:srgbClr val="00365F"/>
                </a:solidFill>
              </a:rPr>
              <a:t>boot) and firmware update support</a:t>
            </a:r>
          </a:p>
          <a:p>
            <a:pPr>
              <a:buBlip>
                <a:blip r:embed="rId3"/>
              </a:buBlip>
            </a:pPr>
            <a:endParaRPr lang="en-US" sz="2400" noProof="0" dirty="0">
              <a:solidFill>
                <a:srgbClr val="00365F"/>
              </a:solidFill>
            </a:endParaRPr>
          </a:p>
          <a:p>
            <a:pPr>
              <a:buBlip>
                <a:blip r:embed="rId3"/>
              </a:buBlip>
            </a:pPr>
            <a:r>
              <a:rPr lang="en-US" sz="2400" noProof="0" dirty="0">
                <a:solidFill>
                  <a:srgbClr val="00365F"/>
                </a:solidFill>
              </a:rPr>
              <a:t>Secure communications (networking stack, mbedTLS)</a:t>
            </a:r>
          </a:p>
          <a:p>
            <a:pPr>
              <a:buBlip>
                <a:blip r:embed="rId3"/>
              </a:buBlip>
            </a:pPr>
            <a:endParaRPr lang="en-US" sz="2400" dirty="0">
              <a:solidFill>
                <a:srgbClr val="00365F"/>
              </a:solidFill>
              <a:latin typeface="Source Sans Pro"/>
              <a:ea typeface="Source Sans Pro"/>
            </a:endParaRPr>
          </a:p>
          <a:p>
            <a:pPr>
              <a:buBlip>
                <a:blip r:embed="rId3"/>
              </a:buBlip>
            </a:pPr>
            <a:r>
              <a:rPr lang="en-US" sz="2400" noProof="0" dirty="0">
                <a:solidFill>
                  <a:srgbClr val="00365F"/>
                </a:solidFill>
                <a:latin typeface="Source Sans Pro"/>
                <a:ea typeface="Source Sans Pro"/>
              </a:rPr>
              <a:t>User mode and memory protection</a:t>
            </a:r>
            <a:endParaRPr lang="en-US" sz="2400" noProof="0" dirty="0">
              <a:solidFill>
                <a:srgbClr val="00365F"/>
              </a:solidFill>
              <a:latin typeface="Source Sans Pro"/>
              <a:ea typeface="Source Sans Pro"/>
              <a:hlinkClick r:id="rId4">
                <a:extLst>
                  <a:ext uri="{A12FA001-AC4F-418D-AE19-62706E023703}">
                    <ahyp:hlinkClr xmlns:ahyp="http://schemas.microsoft.com/office/drawing/2018/hyperlinkcolor" val="tx"/>
                  </a:ext>
                </a:extLst>
              </a:hlinkClick>
            </a:endParaRPr>
          </a:p>
          <a:p>
            <a:pPr>
              <a:buBlip>
                <a:blip r:embed="rId3"/>
              </a:buBlip>
            </a:pPr>
            <a:endParaRPr lang="en-US" sz="2400" noProof="0" dirty="0">
              <a:solidFill>
                <a:srgbClr val="00365F"/>
              </a:solidFill>
            </a:endParaRPr>
          </a:p>
          <a:p>
            <a:pPr>
              <a:buBlip>
                <a:blip r:embed="rId3"/>
              </a:buBlip>
            </a:pPr>
            <a:r>
              <a:rPr lang="en-US" sz="2400" noProof="0" dirty="0">
                <a:solidFill>
                  <a:srgbClr val="00365F"/>
                </a:solidFill>
              </a:rPr>
              <a:t>Integration of TrustedFirmware-M (TF-M) for advanced security concerns (isolation, crypto, storage, …)</a:t>
            </a:r>
            <a:endParaRPr lang="en-US" sz="2400" i="1" noProof="0" dirty="0">
              <a:solidFill>
                <a:srgbClr val="00365F"/>
              </a:solidFill>
            </a:endParaRPr>
          </a:p>
        </p:txBody>
      </p:sp>
      <p:pic>
        <p:nvPicPr>
          <p:cNvPr id="6" name="Image 5">
            <a:extLst>
              <a:ext uri="{FF2B5EF4-FFF2-40B4-BE49-F238E27FC236}">
                <a16:creationId xmlns:a16="http://schemas.microsoft.com/office/drawing/2014/main" id="{39849DBC-A012-DC4C-097A-6593A32B30B2}"/>
              </a:ext>
            </a:extLst>
          </p:cNvPr>
          <p:cNvPicPr>
            <a:picLocks noChangeAspect="1"/>
          </p:cNvPicPr>
          <p:nvPr/>
        </p:nvPicPr>
        <p:blipFill>
          <a:blip r:embed="rId5"/>
          <a:stretch>
            <a:fillRect/>
          </a:stretch>
        </p:blipFill>
        <p:spPr>
          <a:xfrm>
            <a:off x="695733" y="596389"/>
            <a:ext cx="1428949" cy="1238423"/>
          </a:xfrm>
          <a:prstGeom prst="rect">
            <a:avLst/>
          </a:prstGeom>
        </p:spPr>
      </p:pic>
      <p:pic>
        <p:nvPicPr>
          <p:cNvPr id="8" name="Picture 4" descr="Zephyr (système d'exploitation) — Wikipédia">
            <a:extLst>
              <a:ext uri="{FF2B5EF4-FFF2-40B4-BE49-F238E27FC236}">
                <a16:creationId xmlns:a16="http://schemas.microsoft.com/office/drawing/2014/main" id="{15B1F8F4-F836-5ADD-529C-D2B9C20D64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259" y="498040"/>
            <a:ext cx="3586856" cy="185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21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92896-4E16-353D-2B67-DB72507BD9EE}"/>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8AC1E22-0CF8-E63E-0A89-A157C492A173}"/>
              </a:ext>
            </a:extLst>
          </p:cNvPr>
          <p:cNvSpPr txBox="1"/>
          <p:nvPr/>
        </p:nvSpPr>
        <p:spPr>
          <a:xfrm>
            <a:off x="4424723" y="760216"/>
            <a:ext cx="7451376" cy="5281446"/>
          </a:xfrm>
          <a:prstGeom prst="rect">
            <a:avLst/>
          </a:prstGeom>
          <a:noFill/>
        </p:spPr>
        <p:txBody>
          <a:bodyPr wrap="square" lIns="109728" tIns="54864" rIns="109728" bIns="54864" rtlCol="0" anchor="t">
            <a:spAutoFit/>
          </a:bodyPr>
          <a:lstStyle/>
          <a:p>
            <a:pPr algn="ctr"/>
            <a:r>
              <a:rPr lang="en-US" sz="2400" i="1" noProof="0" dirty="0">
                <a:solidFill>
                  <a:srgbClr val="00365F"/>
                </a:solidFill>
              </a:rPr>
              <a:t>Zephyr cares of vulnerabilities</a:t>
            </a:r>
            <a:endParaRPr lang="en-US" sz="2400" noProof="0" dirty="0">
              <a:solidFill>
                <a:srgbClr val="00365F"/>
              </a:solidFill>
            </a:endParaRPr>
          </a:p>
          <a:p>
            <a:endParaRPr lang="en-US" sz="2400" noProof="0" dirty="0">
              <a:solidFill>
                <a:srgbClr val="00365F"/>
              </a:solidFill>
            </a:endParaRPr>
          </a:p>
          <a:p>
            <a:pPr>
              <a:buBlip>
                <a:blip r:embed="rId3"/>
              </a:buBlip>
            </a:pPr>
            <a:r>
              <a:rPr lang="en-US" sz="2400" noProof="0" dirty="0">
                <a:solidFill>
                  <a:srgbClr val="00365F"/>
                </a:solidFill>
              </a:rPr>
              <a:t>Report at: </a:t>
            </a:r>
            <a:r>
              <a:rPr lang="en-US" sz="2400" noProof="0" dirty="0">
                <a:solidFill>
                  <a:srgbClr val="00365F"/>
                </a:solidFill>
                <a:hlinkClick r:id="rId4"/>
              </a:rPr>
              <a:t>vulnerabilities@zephyrproject.org</a:t>
            </a:r>
            <a:endParaRPr lang="en-US" sz="2400" noProof="0" dirty="0">
              <a:solidFill>
                <a:srgbClr val="00365F"/>
              </a:solidFill>
            </a:endParaRPr>
          </a:p>
          <a:p>
            <a:pPr>
              <a:buBlip>
                <a:blip r:embed="rId3"/>
              </a:buBlip>
            </a:pPr>
            <a:endParaRPr lang="en-US" sz="2400" noProof="0" dirty="0">
              <a:solidFill>
                <a:srgbClr val="00365F"/>
              </a:solidFill>
            </a:endParaRPr>
          </a:p>
          <a:p>
            <a:pPr>
              <a:buBlip>
                <a:blip r:embed="rId3"/>
              </a:buBlip>
            </a:pPr>
            <a:r>
              <a:rPr lang="en-US" sz="2400" noProof="0" dirty="0">
                <a:solidFill>
                  <a:srgbClr val="00365F"/>
                </a:solidFill>
              </a:rPr>
              <a:t>List at: </a:t>
            </a:r>
            <a:r>
              <a:rPr lang="en-US" sz="2400" noProof="0" dirty="0">
                <a:solidFill>
                  <a:srgbClr val="00365F"/>
                </a:solidFill>
                <a:latin typeface="Source Sans Pro"/>
                <a:ea typeface="Source Sans Pro"/>
                <a:hlinkClick r:id="rId5">
                  <a:extLst>
                    <a:ext uri="{A12FA001-AC4F-418D-AE19-62706E023703}">
                      <ahyp:hlinkClr xmlns:ahyp="http://schemas.microsoft.com/office/drawing/2018/hyperlinkcolor" val="tx"/>
                    </a:ext>
                  </a:extLst>
                </a:hlinkClick>
              </a:rPr>
              <a:t>https://docs.zephyrproject.org/latest/security/vulnerabilities.html</a:t>
            </a:r>
          </a:p>
          <a:p>
            <a:pPr>
              <a:buBlip>
                <a:blip r:embed="rId3"/>
              </a:buBlip>
            </a:pPr>
            <a:endParaRPr lang="en-US" sz="2400" noProof="0" dirty="0">
              <a:solidFill>
                <a:srgbClr val="00365F"/>
              </a:solidFill>
            </a:endParaRPr>
          </a:p>
          <a:p>
            <a:pPr>
              <a:buBlip>
                <a:blip r:embed="rId3"/>
              </a:buBlip>
            </a:pPr>
            <a:r>
              <a:rPr lang="en-US" sz="2400" noProof="0" dirty="0">
                <a:solidFill>
                  <a:srgbClr val="00365F"/>
                </a:solidFill>
              </a:rPr>
              <a:t>Makers are eligible to access vulnerabilities before they are public: </a:t>
            </a:r>
            <a:r>
              <a:rPr lang="en-US" sz="2400" noProof="0" dirty="0">
                <a:solidFill>
                  <a:srgbClr val="00365F"/>
                </a:solidFill>
                <a:latin typeface="Source Sans Pro"/>
                <a:ea typeface="Source Sans Pro"/>
                <a:hlinkClick r:id="rId6">
                  <a:extLst>
                    <a:ext uri="{A12FA001-AC4F-418D-AE19-62706E023703}">
                      <ahyp:hlinkClr xmlns:ahyp="http://schemas.microsoft.com/office/drawing/2018/hyperlinkcolor" val="tx"/>
                    </a:ext>
                  </a:extLst>
                </a:hlinkClick>
              </a:rPr>
              <a:t>https://www.zephyrproject.org/vulnerability-registry</a:t>
            </a:r>
            <a:endParaRPr lang="en-US" sz="2400" noProof="0" dirty="0">
              <a:solidFill>
                <a:srgbClr val="00365F"/>
              </a:solidFill>
              <a:latin typeface="Source Sans Pro"/>
              <a:ea typeface="Source Sans Pro"/>
            </a:endParaRPr>
          </a:p>
          <a:p>
            <a:pPr>
              <a:buBlip>
                <a:blip r:embed="rId3"/>
              </a:buBlip>
            </a:pPr>
            <a:endParaRPr lang="en-US" sz="2400" i="1" dirty="0">
              <a:solidFill>
                <a:srgbClr val="00365F"/>
              </a:solidFill>
              <a:latin typeface="Source Sans Pro"/>
              <a:ea typeface="Source Sans Pro"/>
            </a:endParaRPr>
          </a:p>
          <a:p>
            <a:pPr>
              <a:buBlip>
                <a:blip r:embed="rId3"/>
              </a:buBlip>
            </a:pPr>
            <a:r>
              <a:rPr lang="en-US" sz="2400" noProof="0" dirty="0">
                <a:solidFill>
                  <a:srgbClr val="00365F"/>
                </a:solidFill>
              </a:rPr>
              <a:t>Zephyr creates Software Bill Of Materials (SBOM) of your application (SPDX format)</a:t>
            </a:r>
          </a:p>
        </p:txBody>
      </p:sp>
      <p:pic>
        <p:nvPicPr>
          <p:cNvPr id="6" name="Image 5">
            <a:extLst>
              <a:ext uri="{FF2B5EF4-FFF2-40B4-BE49-F238E27FC236}">
                <a16:creationId xmlns:a16="http://schemas.microsoft.com/office/drawing/2014/main" id="{20D4150C-4210-ABC0-A1BA-47583951A77C}"/>
              </a:ext>
            </a:extLst>
          </p:cNvPr>
          <p:cNvPicPr>
            <a:picLocks noChangeAspect="1"/>
          </p:cNvPicPr>
          <p:nvPr/>
        </p:nvPicPr>
        <p:blipFill>
          <a:blip r:embed="rId7"/>
          <a:stretch>
            <a:fillRect/>
          </a:stretch>
        </p:blipFill>
        <p:spPr>
          <a:xfrm>
            <a:off x="695733" y="596389"/>
            <a:ext cx="1428949" cy="1238423"/>
          </a:xfrm>
          <a:prstGeom prst="rect">
            <a:avLst/>
          </a:prstGeom>
        </p:spPr>
      </p:pic>
      <p:pic>
        <p:nvPicPr>
          <p:cNvPr id="8" name="Picture 4" descr="Zephyr (système d'exploitation) — Wikipédia">
            <a:extLst>
              <a:ext uri="{FF2B5EF4-FFF2-40B4-BE49-F238E27FC236}">
                <a16:creationId xmlns:a16="http://schemas.microsoft.com/office/drawing/2014/main" id="{CA5CF27F-6B9E-BBCF-3908-4720F8E207E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259" y="498040"/>
            <a:ext cx="3586856" cy="1859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4">
            <a:extLst>
              <a:ext uri="{FF2B5EF4-FFF2-40B4-BE49-F238E27FC236}">
                <a16:creationId xmlns:a16="http://schemas.microsoft.com/office/drawing/2014/main" id="{57BA377E-D452-7929-C787-0A37481CA255}"/>
              </a:ext>
            </a:extLst>
          </p:cNvPr>
          <p:cNvSpPr txBox="1">
            <a:spLocks/>
          </p:cNvSpPr>
          <p:nvPr/>
        </p:nvSpPr>
        <p:spPr>
          <a:xfrm>
            <a:off x="315913" y="3521075"/>
            <a:ext cx="3376612" cy="1076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algn="ctr" defTabSz="914400" rtl="0" eaLnBrk="1" latinLnBrk="0" hangingPunct="1">
              <a:lnSpc>
                <a:spcPct val="100000"/>
              </a:lnSpc>
              <a:spcBef>
                <a:spcPts val="0"/>
              </a:spcBef>
              <a:buFontTx/>
              <a:buNone/>
              <a:defRPr sz="3600" kern="1200" cap="all" baseline="0">
                <a:solidFill>
                  <a:schemeClr val="tx2"/>
                </a:solidFill>
                <a:latin typeface="+mj-lt"/>
                <a:ea typeface="+mj-ea"/>
                <a:cs typeface="+mj-cs"/>
              </a:defRPr>
            </a:lvl1pPr>
          </a:lstStyle>
          <a:p>
            <a:pPr marL="88900" indent="-3175" algn="l">
              <a:lnSpc>
                <a:spcPct val="85000"/>
              </a:lnSpc>
              <a:spcAft>
                <a:spcPts val="600"/>
              </a:spcAft>
              <a:defRPr/>
            </a:pPr>
            <a:r>
              <a:rPr lang="en-US" sz="4000" dirty="0">
                <a:solidFill>
                  <a:schemeClr val="bg1"/>
                </a:solidFill>
                <a:ea typeface="+mn-ea"/>
                <a:cs typeface="+mn-cs"/>
              </a:rPr>
              <a:t>Vulnerabili-ties</a:t>
            </a:r>
          </a:p>
        </p:txBody>
      </p:sp>
    </p:spTree>
    <p:extLst>
      <p:ext uri="{BB962C8B-B14F-4D97-AF65-F5344CB8AC3E}">
        <p14:creationId xmlns:p14="http://schemas.microsoft.com/office/powerpoint/2010/main" val="375092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B29AC-DB8C-9249-9EE2-6E781E5AC9D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D493DA3-4F39-55CB-3319-496AC49D6F04}"/>
              </a:ext>
            </a:extLst>
          </p:cNvPr>
          <p:cNvSpPr>
            <a:spLocks noGrp="1"/>
          </p:cNvSpPr>
          <p:nvPr>
            <p:ph type="title" idx="4294967295"/>
          </p:nvPr>
        </p:nvSpPr>
        <p:spPr>
          <a:xfrm>
            <a:off x="315913" y="3521075"/>
            <a:ext cx="3376612" cy="1076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8900" marR="0" lvl="0" indent="-3175" algn="l" defTabSz="914400" rtl="0" eaLnBrk="1" fontAlgn="auto" latinLnBrk="0" hangingPunct="1">
              <a:lnSpc>
                <a:spcPct val="85000"/>
              </a:lnSpc>
              <a:spcBef>
                <a:spcPts val="0"/>
              </a:spcBef>
              <a:spcAft>
                <a:spcPts val="600"/>
              </a:spcAft>
              <a:buClrTx/>
              <a:buSzTx/>
              <a:buFontTx/>
              <a:buNone/>
              <a:tabLst/>
              <a:defRPr/>
            </a:pPr>
            <a:r>
              <a:rPr kumimoji="0" lang="en-US" sz="4000" b="0" i="0" u="none" strike="noStrike" kern="1200" cap="all" spc="0" normalizeH="0" baseline="0" noProof="0" dirty="0">
                <a:ln>
                  <a:noFill/>
                </a:ln>
                <a:solidFill>
                  <a:schemeClr val="bg1"/>
                </a:solidFill>
                <a:effectLst/>
                <a:uLnTx/>
                <a:uFillTx/>
                <a:latin typeface="+mj-lt"/>
                <a:ea typeface="+mn-ea"/>
                <a:cs typeface="+mn-cs"/>
              </a:rPr>
              <a:t>Security standards enabler</a:t>
            </a:r>
          </a:p>
        </p:txBody>
      </p:sp>
      <p:sp>
        <p:nvSpPr>
          <p:cNvPr id="2" name="ZoneTexte 1">
            <a:extLst>
              <a:ext uri="{FF2B5EF4-FFF2-40B4-BE49-F238E27FC236}">
                <a16:creationId xmlns:a16="http://schemas.microsoft.com/office/drawing/2014/main" id="{9BD69F78-055E-FAF3-067C-FB8935F1AE2B}"/>
              </a:ext>
            </a:extLst>
          </p:cNvPr>
          <p:cNvSpPr txBox="1"/>
          <p:nvPr/>
        </p:nvSpPr>
        <p:spPr>
          <a:xfrm>
            <a:off x="4424723" y="760216"/>
            <a:ext cx="7451376" cy="5650778"/>
          </a:xfrm>
          <a:prstGeom prst="rect">
            <a:avLst/>
          </a:prstGeom>
          <a:noFill/>
        </p:spPr>
        <p:txBody>
          <a:bodyPr wrap="square" lIns="109728" tIns="54864" rIns="109728" bIns="54864" rtlCol="0" anchor="t">
            <a:spAutoFit/>
          </a:bodyPr>
          <a:lstStyle/>
          <a:p>
            <a:pPr lvl="0" algn="ctr"/>
            <a:r>
              <a:rPr lang="en-US" sz="2400" i="1" noProof="0" dirty="0">
                <a:solidFill>
                  <a:srgbClr val="00365F"/>
                </a:solidFill>
              </a:rPr>
              <a:t>Zephyr cares of security standards</a:t>
            </a:r>
            <a:endParaRPr lang="en-US" sz="2400" noProof="0" dirty="0">
              <a:solidFill>
                <a:srgbClr val="00365F"/>
              </a:solidFill>
            </a:endParaRPr>
          </a:p>
          <a:p>
            <a:pPr lvl="0"/>
            <a:endParaRPr lang="en-US" sz="2400" noProof="0" dirty="0">
              <a:solidFill>
                <a:srgbClr val="00365F"/>
              </a:solidFill>
            </a:endParaRPr>
          </a:p>
          <a:p>
            <a:pPr>
              <a:buBlip>
                <a:blip r:embed="rId3"/>
              </a:buBlip>
            </a:pPr>
            <a:r>
              <a:rPr lang="en-US" sz="2400" noProof="0" dirty="0">
                <a:solidFill>
                  <a:srgbClr val="00365F"/>
                </a:solidFill>
              </a:rPr>
              <a:t>ETSI 303-645, cybersecurity baseline requirements</a:t>
            </a:r>
          </a:p>
          <a:p>
            <a:pPr>
              <a:buBlip>
                <a:blip r:embed="rId3"/>
              </a:buBlip>
            </a:pPr>
            <a:endParaRPr lang="en-US" sz="2400" noProof="0" dirty="0">
              <a:solidFill>
                <a:srgbClr val="00365F"/>
              </a:solidFill>
            </a:endParaRPr>
          </a:p>
          <a:p>
            <a:pPr>
              <a:buBlip>
                <a:blip r:embed="rId3"/>
              </a:buBlip>
            </a:pPr>
            <a:r>
              <a:rPr lang="en-US" sz="2400" noProof="0" dirty="0">
                <a:solidFill>
                  <a:srgbClr val="00365F"/>
                </a:solidFill>
              </a:rPr>
              <a:t>PSA Certified since Zephyr 2.0.0 with TF-M 1.0, and is currently integrated with TF-M 2.1.0</a:t>
            </a:r>
          </a:p>
          <a:p>
            <a:pPr>
              <a:buBlip>
                <a:blip r:embed="rId3"/>
              </a:buBlip>
            </a:pPr>
            <a:endParaRPr lang="en-US" sz="2400" dirty="0">
              <a:solidFill>
                <a:srgbClr val="00365F"/>
              </a:solidFill>
            </a:endParaRPr>
          </a:p>
          <a:p>
            <a:pPr>
              <a:buBlip>
                <a:blip r:embed="rId3"/>
              </a:buBlip>
            </a:pPr>
            <a:endParaRPr lang="en-US" sz="2400" noProof="0" dirty="0">
              <a:solidFill>
                <a:srgbClr val="00365F"/>
              </a:solidFill>
            </a:endParaRPr>
          </a:p>
          <a:p>
            <a:pPr lvl="0" algn="ctr"/>
            <a:r>
              <a:rPr lang="en-US" sz="2400" i="1" noProof="0" dirty="0">
                <a:solidFill>
                  <a:srgbClr val="00365F"/>
                </a:solidFill>
              </a:rPr>
              <a:t>Zephyr provides Long-Term Support (LTS)</a:t>
            </a:r>
            <a:endParaRPr lang="en-US" sz="2400" noProof="0" dirty="0">
              <a:solidFill>
                <a:srgbClr val="00365F"/>
              </a:solidFill>
            </a:endParaRPr>
          </a:p>
          <a:p>
            <a:pPr lvl="0"/>
            <a:endParaRPr lang="en-US" sz="2400" noProof="0" dirty="0">
              <a:solidFill>
                <a:srgbClr val="00365F"/>
              </a:solidFill>
            </a:endParaRPr>
          </a:p>
          <a:p>
            <a:pPr>
              <a:buBlip>
                <a:blip r:embed="rId3"/>
              </a:buBlip>
            </a:pPr>
            <a:r>
              <a:rPr lang="en-US" sz="2400" noProof="0" dirty="0">
                <a:solidFill>
                  <a:srgbClr val="00365F"/>
                </a:solidFill>
              </a:rPr>
              <a:t>Published every 2 years with 5 years support</a:t>
            </a:r>
          </a:p>
          <a:p>
            <a:pPr>
              <a:buBlip>
                <a:blip r:embed="rId3"/>
              </a:buBlip>
            </a:pPr>
            <a:endParaRPr lang="en-US" sz="2400" noProof="0" dirty="0">
              <a:solidFill>
                <a:srgbClr val="00365F"/>
              </a:solidFill>
            </a:endParaRPr>
          </a:p>
          <a:p>
            <a:pPr>
              <a:buBlip>
                <a:blip r:embed="rId3"/>
              </a:buBlip>
            </a:pPr>
            <a:r>
              <a:rPr lang="en-US" sz="2400" noProof="0" dirty="0">
                <a:solidFill>
                  <a:srgbClr val="00365F"/>
                </a:solidFill>
              </a:rPr>
              <a:t>Zephyr 3.7 was released on 2024-07-26 and will be End Of Life (EOL) on 2029-07-27</a:t>
            </a:r>
          </a:p>
          <a:p>
            <a:pPr>
              <a:buBlip>
                <a:blip r:embed="rId3"/>
              </a:buBlip>
            </a:pPr>
            <a:endParaRPr lang="en-US" sz="2400" noProof="0" dirty="0">
              <a:solidFill>
                <a:srgbClr val="00365F"/>
              </a:solidFill>
            </a:endParaRPr>
          </a:p>
        </p:txBody>
      </p:sp>
      <p:pic>
        <p:nvPicPr>
          <p:cNvPr id="6" name="Image 5">
            <a:extLst>
              <a:ext uri="{FF2B5EF4-FFF2-40B4-BE49-F238E27FC236}">
                <a16:creationId xmlns:a16="http://schemas.microsoft.com/office/drawing/2014/main" id="{94B2ECAD-E154-E956-82DD-E7D3126E88CB}"/>
              </a:ext>
            </a:extLst>
          </p:cNvPr>
          <p:cNvPicPr>
            <a:picLocks noChangeAspect="1"/>
          </p:cNvPicPr>
          <p:nvPr/>
        </p:nvPicPr>
        <p:blipFill>
          <a:blip r:embed="rId4"/>
          <a:stretch>
            <a:fillRect/>
          </a:stretch>
        </p:blipFill>
        <p:spPr>
          <a:xfrm>
            <a:off x="695733" y="596389"/>
            <a:ext cx="1428949" cy="1238423"/>
          </a:xfrm>
          <a:prstGeom prst="rect">
            <a:avLst/>
          </a:prstGeom>
        </p:spPr>
      </p:pic>
      <p:pic>
        <p:nvPicPr>
          <p:cNvPr id="8" name="Picture 4" descr="Zephyr (système d'exploitation) — Wikipédia">
            <a:extLst>
              <a:ext uri="{FF2B5EF4-FFF2-40B4-BE49-F238E27FC236}">
                <a16:creationId xmlns:a16="http://schemas.microsoft.com/office/drawing/2014/main" id="{0E0BEC7A-2A22-BB31-47A3-14CD328142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259" y="498040"/>
            <a:ext cx="3586856" cy="185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8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4B57D-E4BC-A3D8-CEA3-AAEBEBB819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BFDD920-DCB2-ED4C-B66E-A6806A7D189A}"/>
              </a:ext>
            </a:extLst>
          </p:cNvPr>
          <p:cNvSpPr>
            <a:spLocks noGrp="1"/>
          </p:cNvSpPr>
          <p:nvPr>
            <p:ph type="title"/>
          </p:nvPr>
        </p:nvSpPr>
        <p:spPr>
          <a:xfrm>
            <a:off x="981857" y="288601"/>
            <a:ext cx="10228285" cy="854535"/>
          </a:xfrm>
        </p:spPr>
        <p:txBody>
          <a:bodyPr>
            <a:normAutofit fontScale="90000"/>
          </a:bodyPr>
          <a:lstStyle/>
          <a:p>
            <a:r>
              <a:rPr lang="en-US" sz="3600" noProof="0" dirty="0">
                <a:latin typeface="Source Sans Pro"/>
                <a:ea typeface="Source Sans Pro"/>
              </a:rPr>
              <a:t>Conclusion</a:t>
            </a:r>
          </a:p>
        </p:txBody>
      </p:sp>
      <p:sp>
        <p:nvSpPr>
          <p:cNvPr id="3" name="ZoneTexte 2">
            <a:extLst>
              <a:ext uri="{FF2B5EF4-FFF2-40B4-BE49-F238E27FC236}">
                <a16:creationId xmlns:a16="http://schemas.microsoft.com/office/drawing/2014/main" id="{25408781-0DF0-5133-A6BE-5CEB3E1549B1}"/>
              </a:ext>
            </a:extLst>
          </p:cNvPr>
          <p:cNvSpPr txBox="1"/>
          <p:nvPr/>
        </p:nvSpPr>
        <p:spPr>
          <a:xfrm>
            <a:off x="579910" y="1567542"/>
            <a:ext cx="11032177" cy="3804118"/>
          </a:xfrm>
          <a:prstGeom prst="rect">
            <a:avLst/>
          </a:prstGeom>
          <a:noFill/>
        </p:spPr>
        <p:txBody>
          <a:bodyPr wrap="square" lIns="109728" tIns="54864" rIns="109728" bIns="54864" rtlCol="0" anchor="t">
            <a:spAutoFit/>
          </a:bodyPr>
          <a:lstStyle/>
          <a:p>
            <a:pPr>
              <a:buBlip>
                <a:blip r:embed="rId3"/>
              </a:buBlip>
            </a:pPr>
            <a:r>
              <a:rPr lang="en-US" sz="2400" noProof="0" dirty="0">
                <a:solidFill>
                  <a:schemeClr val="bg1"/>
                </a:solidFill>
              </a:rPr>
              <a:t>Zephyr provides a rich, modular and highly customizable ecosystem</a:t>
            </a:r>
          </a:p>
          <a:p>
            <a:pPr>
              <a:buBlip>
                <a:blip r:embed="rId3"/>
              </a:buBlip>
            </a:pPr>
            <a:endParaRPr lang="en-US" sz="2400" noProof="0" dirty="0">
              <a:solidFill>
                <a:schemeClr val="bg1"/>
              </a:solidFill>
            </a:endParaRPr>
          </a:p>
          <a:p>
            <a:pPr>
              <a:buBlip>
                <a:blip r:embed="rId3"/>
              </a:buBlip>
            </a:pPr>
            <a:r>
              <a:rPr lang="en-US" sz="2400" noProof="0" dirty="0">
                <a:solidFill>
                  <a:schemeClr val="bg1"/>
                </a:solidFill>
              </a:rPr>
              <a:t>Zephyr provides production-ready features and components to develop secure devices (kernel features, network stack, bootloader, Trusted Firmware-M, …)</a:t>
            </a:r>
          </a:p>
          <a:p>
            <a:pPr>
              <a:buBlip>
                <a:blip r:embed="rId3"/>
              </a:buBlip>
            </a:pPr>
            <a:endParaRPr lang="en-US" sz="2400" noProof="0" dirty="0">
              <a:solidFill>
                <a:schemeClr val="bg1"/>
              </a:solidFill>
            </a:endParaRPr>
          </a:p>
          <a:p>
            <a:pPr>
              <a:buBlip>
                <a:blip r:embed="rId3"/>
              </a:buBlip>
            </a:pPr>
            <a:r>
              <a:rPr lang="en-US" sz="2400" noProof="0" dirty="0">
                <a:solidFill>
                  <a:schemeClr val="bg1"/>
                </a:solidFill>
              </a:rPr>
              <a:t>Zephyr announces to continue prioritizing security in the 2025 roadmap</a:t>
            </a:r>
          </a:p>
          <a:p>
            <a:pPr>
              <a:buBlip>
                <a:blip r:embed="rId3"/>
              </a:buBlip>
            </a:pPr>
            <a:endParaRPr lang="en-US" sz="2400" noProof="0" dirty="0">
              <a:solidFill>
                <a:schemeClr val="bg1"/>
              </a:solidFill>
            </a:endParaRPr>
          </a:p>
          <a:p>
            <a:pPr>
              <a:buBlip>
                <a:blip r:embed="rId3"/>
              </a:buBlip>
            </a:pPr>
            <a:endParaRPr lang="en-US" sz="2400" noProof="0" dirty="0">
              <a:solidFill>
                <a:schemeClr val="bg1"/>
              </a:solidFill>
            </a:endParaRPr>
          </a:p>
          <a:p>
            <a:pPr algn="ctr"/>
            <a:r>
              <a:rPr lang="en-US" sz="2400" i="1" noProof="0" dirty="0">
                <a:solidFill>
                  <a:srgbClr val="FFD518"/>
                </a:solidFill>
              </a:rPr>
              <a:t>At Witekio we are convinced Zephyr is perfect choice to develop secure devices for industrial applications</a:t>
            </a:r>
          </a:p>
        </p:txBody>
      </p:sp>
    </p:spTree>
    <p:extLst>
      <p:ext uri="{BB962C8B-B14F-4D97-AF65-F5344CB8AC3E}">
        <p14:creationId xmlns:p14="http://schemas.microsoft.com/office/powerpoint/2010/main" val="282461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8AA37-79C6-3727-7F97-0CA6EFD9CC0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14885F7-7549-33DE-893D-8C0AC0D19B07}"/>
              </a:ext>
            </a:extLst>
          </p:cNvPr>
          <p:cNvSpPr>
            <a:spLocks noGrp="1"/>
          </p:cNvSpPr>
          <p:nvPr>
            <p:ph type="title" idx="4294967295"/>
          </p:nvPr>
        </p:nvSpPr>
        <p:spPr>
          <a:xfrm>
            <a:off x="315913" y="3521075"/>
            <a:ext cx="3376612" cy="1076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8900" marR="0" lvl="0" indent="-3175" algn="l" defTabSz="914400" rtl="0" eaLnBrk="1" fontAlgn="auto" latinLnBrk="0" hangingPunct="1">
              <a:lnSpc>
                <a:spcPct val="85000"/>
              </a:lnSpc>
              <a:spcBef>
                <a:spcPts val="0"/>
              </a:spcBef>
              <a:spcAft>
                <a:spcPts val="600"/>
              </a:spcAft>
              <a:buClrTx/>
              <a:buSzTx/>
              <a:buFontTx/>
              <a:buNone/>
              <a:tabLst/>
              <a:defRPr/>
            </a:pPr>
            <a:r>
              <a:rPr kumimoji="0" lang="en-US" sz="4000" b="0" i="0" u="none" strike="noStrike" kern="1200" cap="all" spc="0" normalizeH="0" baseline="0" noProof="0" dirty="0">
                <a:ln>
                  <a:noFill/>
                </a:ln>
                <a:solidFill>
                  <a:schemeClr val="bg1"/>
                </a:solidFill>
                <a:effectLst/>
                <a:uLnTx/>
                <a:uFillTx/>
                <a:latin typeface="+mj-lt"/>
                <a:ea typeface="+mn-ea"/>
                <a:cs typeface="+mn-cs"/>
              </a:rPr>
              <a:t>Case study</a:t>
            </a:r>
          </a:p>
        </p:txBody>
      </p:sp>
      <p:sp>
        <p:nvSpPr>
          <p:cNvPr id="2" name="ZoneTexte 1">
            <a:extLst>
              <a:ext uri="{FF2B5EF4-FFF2-40B4-BE49-F238E27FC236}">
                <a16:creationId xmlns:a16="http://schemas.microsoft.com/office/drawing/2014/main" id="{9FAAF3F7-3AEB-AB17-0FF5-7F0DF637B92C}"/>
              </a:ext>
            </a:extLst>
          </p:cNvPr>
          <p:cNvSpPr txBox="1"/>
          <p:nvPr/>
        </p:nvSpPr>
        <p:spPr>
          <a:xfrm>
            <a:off x="4424723" y="760216"/>
            <a:ext cx="7451376" cy="3065455"/>
          </a:xfrm>
          <a:prstGeom prst="rect">
            <a:avLst/>
          </a:prstGeom>
          <a:noFill/>
        </p:spPr>
        <p:txBody>
          <a:bodyPr wrap="square" lIns="109728" tIns="54864" rIns="109728" bIns="54864" rtlCol="0" anchor="t">
            <a:spAutoFit/>
          </a:bodyPr>
          <a:lstStyle/>
          <a:p>
            <a:pPr lvl="0" algn="ctr"/>
            <a:r>
              <a:rPr lang="en-US" sz="2400" i="1" noProof="0" dirty="0">
                <a:solidFill>
                  <a:srgbClr val="00365F"/>
                </a:solidFill>
              </a:rPr>
              <a:t>Valmido authentication smartcard</a:t>
            </a:r>
            <a:endParaRPr lang="en-US" sz="2400" noProof="0" dirty="0">
              <a:solidFill>
                <a:srgbClr val="00365F"/>
              </a:solidFill>
            </a:endParaRPr>
          </a:p>
          <a:p>
            <a:pPr lvl="0"/>
            <a:endParaRPr lang="en-US" sz="2400" noProof="0" dirty="0">
              <a:solidFill>
                <a:srgbClr val="00365F"/>
              </a:solidFill>
            </a:endParaRPr>
          </a:p>
          <a:p>
            <a:pPr>
              <a:buBlip>
                <a:blip r:embed="rId3"/>
              </a:buBlip>
            </a:pPr>
            <a:r>
              <a:rPr lang="en-US" sz="2400" noProof="0" dirty="0">
                <a:solidFill>
                  <a:srgbClr val="00365F"/>
                </a:solidFill>
              </a:rPr>
              <a:t>Fingerprint sensor, secure element, MCU, antenna, e-ink screen and battery in a credit-card-sized form factor running Zephyr RTOS</a:t>
            </a:r>
          </a:p>
          <a:p>
            <a:pPr>
              <a:buBlip>
                <a:blip r:embed="rId3"/>
              </a:buBlip>
            </a:pPr>
            <a:endParaRPr lang="en-US" sz="2400" noProof="0" dirty="0">
              <a:solidFill>
                <a:srgbClr val="00365F"/>
              </a:solidFill>
            </a:endParaRPr>
          </a:p>
          <a:p>
            <a:pPr>
              <a:buBlip>
                <a:blip r:embed="rId3"/>
              </a:buBlip>
            </a:pPr>
            <a:r>
              <a:rPr lang="en-US" sz="2400" noProof="0" dirty="0">
                <a:solidFill>
                  <a:srgbClr val="00365F"/>
                </a:solidFill>
              </a:rPr>
              <a:t>Integration of FIDO2 (Fast IDentity Online) authentication standard over Bluetooth Low-Energy</a:t>
            </a:r>
          </a:p>
        </p:txBody>
      </p:sp>
      <p:pic>
        <p:nvPicPr>
          <p:cNvPr id="6" name="Image 5">
            <a:extLst>
              <a:ext uri="{FF2B5EF4-FFF2-40B4-BE49-F238E27FC236}">
                <a16:creationId xmlns:a16="http://schemas.microsoft.com/office/drawing/2014/main" id="{5AF9E16E-A27C-DD9D-7300-B6BB867F63FE}"/>
              </a:ext>
            </a:extLst>
          </p:cNvPr>
          <p:cNvPicPr>
            <a:picLocks noChangeAspect="1"/>
          </p:cNvPicPr>
          <p:nvPr/>
        </p:nvPicPr>
        <p:blipFill>
          <a:blip r:embed="rId4"/>
          <a:stretch>
            <a:fillRect/>
          </a:stretch>
        </p:blipFill>
        <p:spPr>
          <a:xfrm>
            <a:off x="695733" y="596389"/>
            <a:ext cx="1428949" cy="1238423"/>
          </a:xfrm>
          <a:prstGeom prst="rect">
            <a:avLst/>
          </a:prstGeom>
        </p:spPr>
      </p:pic>
      <p:pic>
        <p:nvPicPr>
          <p:cNvPr id="8" name="Picture 4" descr="Zephyr (système d'exploitation) — Wikipédia">
            <a:extLst>
              <a:ext uri="{FF2B5EF4-FFF2-40B4-BE49-F238E27FC236}">
                <a16:creationId xmlns:a16="http://schemas.microsoft.com/office/drawing/2014/main" id="{0254D6BE-5DA8-FB0F-4895-B82F5B4043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259" y="498040"/>
            <a:ext cx="3586856" cy="185918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texte, capture d’écran, Rectangle, étui&#10;&#10;Le contenu généré par l’IA peut être incorrect.">
            <a:extLst>
              <a:ext uri="{FF2B5EF4-FFF2-40B4-BE49-F238E27FC236}">
                <a16:creationId xmlns:a16="http://schemas.microsoft.com/office/drawing/2014/main" id="{600B3E5E-0548-BDB6-49DE-A5AF3640813C}"/>
              </a:ext>
            </a:extLst>
          </p:cNvPr>
          <p:cNvPicPr>
            <a:picLocks noChangeAspect="1"/>
          </p:cNvPicPr>
          <p:nvPr/>
        </p:nvPicPr>
        <p:blipFill>
          <a:blip r:embed="rId6">
            <a:extLst>
              <a:ext uri="{28A0092B-C50C-407E-A947-70E740481C1C}">
                <a14:useLocalDpi xmlns:a14="http://schemas.microsoft.com/office/drawing/2010/main" val="0"/>
              </a:ext>
            </a:extLst>
          </a:blip>
          <a:srcRect l="8779" t="11688" r="7821" b="10620"/>
          <a:stretch/>
        </p:blipFill>
        <p:spPr>
          <a:xfrm>
            <a:off x="6232343" y="3825671"/>
            <a:ext cx="3824140" cy="2540018"/>
          </a:xfrm>
          <a:prstGeom prst="rect">
            <a:avLst/>
          </a:prstGeom>
        </p:spPr>
      </p:pic>
    </p:spTree>
    <p:extLst>
      <p:ext uri="{BB962C8B-B14F-4D97-AF65-F5344CB8AC3E}">
        <p14:creationId xmlns:p14="http://schemas.microsoft.com/office/powerpoint/2010/main" val="193106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52BF9-BED2-AD4B-7156-28CB8612D2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2FDE34-1F5F-74DD-753F-E174B77DF3DA}"/>
              </a:ext>
            </a:extLst>
          </p:cNvPr>
          <p:cNvSpPr>
            <a:spLocks noGrp="1"/>
          </p:cNvSpPr>
          <p:nvPr>
            <p:ph type="title"/>
          </p:nvPr>
        </p:nvSpPr>
        <p:spPr/>
        <p:txBody>
          <a:bodyPr>
            <a:normAutofit/>
          </a:bodyPr>
          <a:lstStyle/>
          <a:p>
            <a:r>
              <a:rPr lang="en-US" sz="3600" noProof="0" dirty="0">
                <a:latin typeface="Source Sans Pro"/>
                <a:ea typeface="Source Sans Pro"/>
              </a:rPr>
              <a:t>Thanks for your  attention!</a:t>
            </a:r>
          </a:p>
        </p:txBody>
      </p:sp>
    </p:spTree>
    <p:extLst>
      <p:ext uri="{BB962C8B-B14F-4D97-AF65-F5344CB8AC3E}">
        <p14:creationId xmlns:p14="http://schemas.microsoft.com/office/powerpoint/2010/main" val="346537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080B-509C-F570-69AE-CDBD1F19D8D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FA63A20-24BC-8C0D-70B1-60320DD14C81}"/>
              </a:ext>
            </a:extLst>
          </p:cNvPr>
          <p:cNvSpPr>
            <a:spLocks noGrp="1"/>
          </p:cNvSpPr>
          <p:nvPr>
            <p:ph type="title" idx="4294967295"/>
          </p:nvPr>
        </p:nvSpPr>
        <p:spPr>
          <a:xfrm>
            <a:off x="315913" y="3521075"/>
            <a:ext cx="3376612" cy="1076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8900" marR="0" lvl="0" indent="-3175" algn="l" defTabSz="914400" rtl="0" eaLnBrk="1" fontAlgn="auto" latinLnBrk="0" hangingPunct="1">
              <a:lnSpc>
                <a:spcPct val="85000"/>
              </a:lnSpc>
              <a:spcBef>
                <a:spcPts val="0"/>
              </a:spcBef>
              <a:spcAft>
                <a:spcPts val="600"/>
              </a:spcAft>
              <a:buClrTx/>
              <a:buSzTx/>
              <a:buFontTx/>
              <a:buNone/>
              <a:tabLst/>
              <a:defRPr/>
            </a:pPr>
            <a:r>
              <a:rPr lang="en-US" sz="4000" dirty="0">
                <a:solidFill>
                  <a:schemeClr val="bg1"/>
                </a:solidFill>
                <a:ea typeface="+mn-ea"/>
                <a:cs typeface="+mn-cs"/>
              </a:rPr>
              <a:t>QUIZ</a:t>
            </a:r>
            <a:endParaRPr kumimoji="0" lang="en-US" sz="4000" b="0" i="0" u="none" strike="noStrike" kern="1200" cap="all" spc="0" normalizeH="0" baseline="0" noProof="0" dirty="0">
              <a:ln>
                <a:noFill/>
              </a:ln>
              <a:solidFill>
                <a:schemeClr val="bg1"/>
              </a:solidFill>
              <a:effectLst/>
              <a:uLnTx/>
              <a:uFillTx/>
              <a:latin typeface="+mj-lt"/>
              <a:ea typeface="+mn-ea"/>
              <a:cs typeface="+mn-cs"/>
            </a:endParaRPr>
          </a:p>
        </p:txBody>
      </p:sp>
      <p:sp>
        <p:nvSpPr>
          <p:cNvPr id="2" name="ZoneTexte 1">
            <a:extLst>
              <a:ext uri="{FF2B5EF4-FFF2-40B4-BE49-F238E27FC236}">
                <a16:creationId xmlns:a16="http://schemas.microsoft.com/office/drawing/2014/main" id="{FBCC99BF-FB3E-EB5E-5F06-C06DA623396F}"/>
              </a:ext>
            </a:extLst>
          </p:cNvPr>
          <p:cNvSpPr txBox="1"/>
          <p:nvPr/>
        </p:nvSpPr>
        <p:spPr>
          <a:xfrm>
            <a:off x="4424723" y="760216"/>
            <a:ext cx="6463136" cy="4173450"/>
          </a:xfrm>
          <a:prstGeom prst="rect">
            <a:avLst/>
          </a:prstGeom>
          <a:noFill/>
        </p:spPr>
        <p:txBody>
          <a:bodyPr wrap="square" lIns="109728" tIns="54864" rIns="109728" bIns="54864" rtlCol="0" anchor="t">
            <a:spAutoFit/>
          </a:bodyPr>
          <a:lstStyle/>
          <a:p>
            <a:pPr lvl="0" algn="ctr"/>
            <a:r>
              <a:rPr lang="en-US" sz="2400" i="1" noProof="0" dirty="0">
                <a:solidFill>
                  <a:srgbClr val="00365F"/>
                </a:solidFill>
              </a:rPr>
              <a:t>On which architecture(s) Zephyr </a:t>
            </a:r>
            <a:r>
              <a:rPr lang="en-US" sz="2400" i="1" dirty="0">
                <a:solidFill>
                  <a:srgbClr val="00365F"/>
                </a:solidFill>
              </a:rPr>
              <a:t>has been ported?</a:t>
            </a:r>
            <a:endParaRPr lang="en-US" sz="2400" noProof="0" dirty="0">
              <a:solidFill>
                <a:srgbClr val="00365F"/>
              </a:solidFill>
            </a:endParaRPr>
          </a:p>
          <a:p>
            <a:pPr lvl="0"/>
            <a:endParaRPr lang="en-US" sz="2400" noProof="0" dirty="0">
              <a:solidFill>
                <a:srgbClr val="00365F"/>
              </a:solidFill>
            </a:endParaRPr>
          </a:p>
          <a:p>
            <a:pPr marL="457200" indent="-457200">
              <a:buFont typeface="+mj-lt"/>
              <a:buAutoNum type="alphaUcPeriod"/>
            </a:pPr>
            <a:r>
              <a:rPr lang="en-US" sz="2400" noProof="0" dirty="0">
                <a:solidFill>
                  <a:srgbClr val="00365F"/>
                </a:solidFill>
              </a:rPr>
              <a:t>Some architectures nobody </a:t>
            </a:r>
            <a:r>
              <a:rPr lang="en-US" sz="2400" dirty="0">
                <a:solidFill>
                  <a:srgbClr val="00365F"/>
                </a:solidFill>
              </a:rPr>
              <a:t>knowns and uses</a:t>
            </a:r>
          </a:p>
          <a:p>
            <a:pPr marL="457200" indent="-457200">
              <a:buFont typeface="+mj-lt"/>
              <a:buAutoNum type="alphaUcPeriod"/>
            </a:pPr>
            <a:endParaRPr lang="en-US" sz="2400" noProof="0" dirty="0">
              <a:solidFill>
                <a:srgbClr val="00365F"/>
              </a:solidFill>
            </a:endParaRPr>
          </a:p>
          <a:p>
            <a:pPr marL="457200" indent="-457200">
              <a:buFont typeface="+mj-lt"/>
              <a:buAutoNum type="alphaUcPeriod"/>
            </a:pPr>
            <a:r>
              <a:rPr lang="en-US" sz="2400" dirty="0">
                <a:solidFill>
                  <a:srgbClr val="00365F"/>
                </a:solidFill>
              </a:rPr>
              <a:t>ARM only, this is already enough to cover most hardware</a:t>
            </a:r>
          </a:p>
          <a:p>
            <a:pPr marL="457200" indent="-457200">
              <a:buFont typeface="+mj-lt"/>
              <a:buAutoNum type="alphaUcPeriod"/>
            </a:pPr>
            <a:endParaRPr lang="en-US" sz="2400" noProof="0" dirty="0">
              <a:solidFill>
                <a:srgbClr val="00365F"/>
              </a:solidFill>
            </a:endParaRPr>
          </a:p>
          <a:p>
            <a:pPr marL="457200" indent="-457200">
              <a:buFont typeface="+mj-lt"/>
              <a:buAutoNum type="alphaUcPeriod"/>
            </a:pPr>
            <a:r>
              <a:rPr lang="en-US" sz="2400" noProof="0" dirty="0">
                <a:solidFill>
                  <a:srgbClr val="00365F"/>
                </a:solidFill>
              </a:rPr>
              <a:t>RISC and Xtensa because this is an initiative of the “Espressif foundation”</a:t>
            </a:r>
          </a:p>
          <a:p>
            <a:pPr marL="457200" indent="-457200">
              <a:buFont typeface="+mj-lt"/>
              <a:buAutoNum type="alphaUcPeriod"/>
            </a:pPr>
            <a:endParaRPr lang="en-US" sz="2400" dirty="0">
              <a:solidFill>
                <a:srgbClr val="00365F"/>
              </a:solidFill>
            </a:endParaRPr>
          </a:p>
          <a:p>
            <a:pPr marL="457200" indent="-457200">
              <a:buFont typeface="+mj-lt"/>
              <a:buAutoNum type="alphaUcPeriod"/>
            </a:pPr>
            <a:r>
              <a:rPr lang="en-US" sz="2400" noProof="0" dirty="0">
                <a:solidFill>
                  <a:srgbClr val="00365F"/>
                </a:solidFill>
              </a:rPr>
              <a:t>All of theses, and much more!</a:t>
            </a:r>
          </a:p>
        </p:txBody>
      </p:sp>
      <p:pic>
        <p:nvPicPr>
          <p:cNvPr id="6" name="Image 5">
            <a:extLst>
              <a:ext uri="{FF2B5EF4-FFF2-40B4-BE49-F238E27FC236}">
                <a16:creationId xmlns:a16="http://schemas.microsoft.com/office/drawing/2014/main" id="{AD1BDEAC-AC45-D853-5760-89A462577091}"/>
              </a:ext>
            </a:extLst>
          </p:cNvPr>
          <p:cNvPicPr>
            <a:picLocks noChangeAspect="1"/>
          </p:cNvPicPr>
          <p:nvPr/>
        </p:nvPicPr>
        <p:blipFill>
          <a:blip r:embed="rId3"/>
          <a:stretch>
            <a:fillRect/>
          </a:stretch>
        </p:blipFill>
        <p:spPr>
          <a:xfrm>
            <a:off x="695733" y="596389"/>
            <a:ext cx="1428949" cy="1238423"/>
          </a:xfrm>
          <a:prstGeom prst="rect">
            <a:avLst/>
          </a:prstGeom>
        </p:spPr>
      </p:pic>
      <p:pic>
        <p:nvPicPr>
          <p:cNvPr id="8" name="Picture 4" descr="Zephyr (système d'exploitation) — Wikipédia">
            <a:extLst>
              <a:ext uri="{FF2B5EF4-FFF2-40B4-BE49-F238E27FC236}">
                <a16:creationId xmlns:a16="http://schemas.microsoft.com/office/drawing/2014/main" id="{0DD43B66-633B-5063-87A4-8FBF8CFA52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59" y="498040"/>
            <a:ext cx="3586856" cy="185918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fournitures de bureau, capture d’écran, punaise&#10;&#10;Le contenu généré par l’IA peut être incorrect.">
            <a:extLst>
              <a:ext uri="{FF2B5EF4-FFF2-40B4-BE49-F238E27FC236}">
                <a16:creationId xmlns:a16="http://schemas.microsoft.com/office/drawing/2014/main" id="{784B7AEA-AF57-E827-DB94-F0CBC28C8D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2780" y="4225000"/>
            <a:ext cx="791642" cy="795600"/>
          </a:xfrm>
          <a:prstGeom prst="rect">
            <a:avLst/>
          </a:prstGeom>
        </p:spPr>
      </p:pic>
      <p:pic>
        <p:nvPicPr>
          <p:cNvPr id="10" name="Image 9" descr="Une image contenant fournitures de bureau, punaise, lettre, Post-it&#10;&#10;Le contenu généré par l’IA peut être incorrect.">
            <a:extLst>
              <a:ext uri="{FF2B5EF4-FFF2-40B4-BE49-F238E27FC236}">
                <a16:creationId xmlns:a16="http://schemas.microsoft.com/office/drawing/2014/main" id="{0EDFDD5F-A4FB-BFEE-873C-74391D8FEF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3354" y="3263637"/>
            <a:ext cx="791068" cy="795600"/>
          </a:xfrm>
          <a:prstGeom prst="rect">
            <a:avLst/>
          </a:prstGeom>
        </p:spPr>
      </p:pic>
      <p:pic>
        <p:nvPicPr>
          <p:cNvPr id="12" name="Image 11" descr="Une image contenant Post-it, orange, fournitures de bureau&#10;&#10;Le contenu généré par l’IA peut être incorrect.">
            <a:extLst>
              <a:ext uri="{FF2B5EF4-FFF2-40B4-BE49-F238E27FC236}">
                <a16:creationId xmlns:a16="http://schemas.microsoft.com/office/drawing/2014/main" id="{987579AE-4B75-C1E0-034F-463BAC8A3E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85449" y="2295511"/>
            <a:ext cx="793616" cy="795600"/>
          </a:xfrm>
          <a:prstGeom prst="rect">
            <a:avLst/>
          </a:prstGeom>
        </p:spPr>
      </p:pic>
      <p:pic>
        <p:nvPicPr>
          <p:cNvPr id="14" name="Image 13" descr="Une image contenant capture d’écran, fournitures de bureau, punaise&#10;&#10;Le contenu généré par l’IA peut être incorrect.">
            <a:extLst>
              <a:ext uri="{FF2B5EF4-FFF2-40B4-BE49-F238E27FC236}">
                <a16:creationId xmlns:a16="http://schemas.microsoft.com/office/drawing/2014/main" id="{2FB6B725-56CD-13C7-BBAC-653600265A14}"/>
              </a:ext>
            </a:extLst>
          </p:cNvPr>
          <p:cNvPicPr>
            <a:picLocks noChangeAspect="1"/>
          </p:cNvPicPr>
          <p:nvPr/>
        </p:nvPicPr>
        <p:blipFill>
          <a:blip r:embed="rId8" cstate="print">
            <a:extLst>
              <a:ext uri="{28A0092B-C50C-407E-A947-70E740481C1C}">
                <a14:useLocalDpi xmlns:a14="http://schemas.microsoft.com/office/drawing/2010/main" val="0"/>
              </a:ext>
            </a:extLst>
          </a:blip>
          <a:srcRect l="12831" t="3303" r="12004" b="11744"/>
          <a:stretch/>
        </p:blipFill>
        <p:spPr>
          <a:xfrm>
            <a:off x="10985449" y="1332873"/>
            <a:ext cx="798973" cy="796875"/>
          </a:xfrm>
          <a:prstGeom prst="rect">
            <a:avLst/>
          </a:prstGeom>
        </p:spPr>
      </p:pic>
    </p:spTree>
    <p:extLst>
      <p:ext uri="{BB962C8B-B14F-4D97-AF65-F5344CB8AC3E}">
        <p14:creationId xmlns:p14="http://schemas.microsoft.com/office/powerpoint/2010/main" val="209947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FB6AA-4A89-DE82-DA3A-C85CCBE6735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DB83996-C746-2469-FCF5-81A86BEC29E1}"/>
              </a:ext>
            </a:extLst>
          </p:cNvPr>
          <p:cNvSpPr>
            <a:spLocks noGrp="1"/>
          </p:cNvSpPr>
          <p:nvPr>
            <p:ph type="title" idx="4294967295"/>
          </p:nvPr>
        </p:nvSpPr>
        <p:spPr>
          <a:xfrm>
            <a:off x="315913" y="3521075"/>
            <a:ext cx="3376612" cy="1076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8900" marR="0" lvl="0" indent="-3175" algn="l" defTabSz="914400" rtl="0" eaLnBrk="1" fontAlgn="auto" latinLnBrk="0" hangingPunct="1">
              <a:lnSpc>
                <a:spcPct val="85000"/>
              </a:lnSpc>
              <a:spcBef>
                <a:spcPts val="0"/>
              </a:spcBef>
              <a:spcAft>
                <a:spcPts val="600"/>
              </a:spcAft>
              <a:buClrTx/>
              <a:buSzTx/>
              <a:buFontTx/>
              <a:buNone/>
              <a:tabLst/>
              <a:defRPr/>
            </a:pPr>
            <a:r>
              <a:rPr lang="en-US" sz="4000" dirty="0">
                <a:solidFill>
                  <a:schemeClr val="bg1"/>
                </a:solidFill>
                <a:ea typeface="+mn-ea"/>
                <a:cs typeface="+mn-cs"/>
              </a:rPr>
              <a:t>QUIZ</a:t>
            </a:r>
            <a:endParaRPr kumimoji="0" lang="en-US" sz="4000" b="0" i="0" u="none" strike="noStrike" kern="1200" cap="all" spc="0" normalizeH="0" baseline="0" noProof="0" dirty="0">
              <a:ln>
                <a:noFill/>
              </a:ln>
              <a:solidFill>
                <a:schemeClr val="bg1"/>
              </a:solidFill>
              <a:effectLst/>
              <a:uLnTx/>
              <a:uFillTx/>
              <a:latin typeface="+mj-lt"/>
              <a:ea typeface="+mn-ea"/>
              <a:cs typeface="+mn-cs"/>
            </a:endParaRPr>
          </a:p>
        </p:txBody>
      </p:sp>
      <p:sp>
        <p:nvSpPr>
          <p:cNvPr id="2" name="ZoneTexte 1">
            <a:extLst>
              <a:ext uri="{FF2B5EF4-FFF2-40B4-BE49-F238E27FC236}">
                <a16:creationId xmlns:a16="http://schemas.microsoft.com/office/drawing/2014/main" id="{697C568C-E3D0-8A7C-73F7-5F7392805883}"/>
              </a:ext>
            </a:extLst>
          </p:cNvPr>
          <p:cNvSpPr txBox="1"/>
          <p:nvPr/>
        </p:nvSpPr>
        <p:spPr>
          <a:xfrm>
            <a:off x="4424723" y="760216"/>
            <a:ext cx="6463136" cy="4912114"/>
          </a:xfrm>
          <a:prstGeom prst="rect">
            <a:avLst/>
          </a:prstGeom>
          <a:noFill/>
        </p:spPr>
        <p:txBody>
          <a:bodyPr wrap="square" lIns="109728" tIns="54864" rIns="109728" bIns="54864" rtlCol="0" anchor="t">
            <a:spAutoFit/>
          </a:bodyPr>
          <a:lstStyle/>
          <a:p>
            <a:pPr lvl="0" algn="ctr"/>
            <a:r>
              <a:rPr lang="en-US" sz="2400" i="1" noProof="0" dirty="0">
                <a:solidFill>
                  <a:srgbClr val="00365F"/>
                </a:solidFill>
              </a:rPr>
              <a:t>What is the name of the hardware description tool, which uses a hierarchical node syntax, borrowed from the Linux kernel?</a:t>
            </a:r>
          </a:p>
          <a:p>
            <a:pPr lvl="0" algn="ctr"/>
            <a:endParaRPr lang="en-US" sz="2400" noProof="0" dirty="0">
              <a:solidFill>
                <a:srgbClr val="00365F"/>
              </a:solidFill>
            </a:endParaRPr>
          </a:p>
          <a:p>
            <a:pPr marL="457200" indent="-457200">
              <a:buFont typeface="+mj-lt"/>
              <a:buAutoNum type="alphaUcPeriod"/>
            </a:pPr>
            <a:r>
              <a:rPr lang="en-US" sz="2400" noProof="0" dirty="0">
                <a:solidFill>
                  <a:srgbClr val="00365F"/>
                </a:solidFill>
              </a:rPr>
              <a:t>This concept is not part of Zephyr: you must start from scratch every time, and there's no portability</a:t>
            </a:r>
          </a:p>
          <a:p>
            <a:pPr marL="457200" indent="-457200">
              <a:buFont typeface="+mj-lt"/>
              <a:buAutoNum type="alphaUcPeriod"/>
            </a:pPr>
            <a:endParaRPr lang="en-US" sz="2400" noProof="0" dirty="0">
              <a:solidFill>
                <a:srgbClr val="00365F"/>
              </a:solidFill>
            </a:endParaRPr>
          </a:p>
          <a:p>
            <a:pPr marL="457200" indent="-457200">
              <a:buFont typeface="+mj-lt"/>
              <a:buAutoNum type="alphaUcPeriod"/>
            </a:pPr>
            <a:r>
              <a:rPr lang="en-US" sz="2400" dirty="0">
                <a:solidFill>
                  <a:srgbClr val="00365F"/>
                </a:solidFill>
              </a:rPr>
              <a:t>Device tree</a:t>
            </a:r>
          </a:p>
          <a:p>
            <a:pPr marL="457200" indent="-457200">
              <a:buFont typeface="+mj-lt"/>
              <a:buAutoNum type="alphaUcPeriod"/>
            </a:pPr>
            <a:endParaRPr lang="en-US" sz="2400" noProof="0" dirty="0">
              <a:solidFill>
                <a:srgbClr val="00365F"/>
              </a:solidFill>
            </a:endParaRPr>
          </a:p>
          <a:p>
            <a:pPr marL="457200" indent="-457200">
              <a:buFont typeface="+mj-lt"/>
              <a:buAutoNum type="alphaUcPeriod"/>
            </a:pPr>
            <a:r>
              <a:rPr lang="en-US" sz="2400" noProof="0" dirty="0">
                <a:solidFill>
                  <a:srgbClr val="00365F"/>
                </a:solidFill>
              </a:rPr>
              <a:t>Kconfig</a:t>
            </a:r>
          </a:p>
          <a:p>
            <a:pPr marL="457200" indent="-457200">
              <a:buFont typeface="+mj-lt"/>
              <a:buAutoNum type="alphaUcPeriod"/>
            </a:pPr>
            <a:endParaRPr lang="en-US" sz="2400" dirty="0">
              <a:solidFill>
                <a:srgbClr val="00365F"/>
              </a:solidFill>
            </a:endParaRPr>
          </a:p>
          <a:p>
            <a:pPr marL="457200" indent="-457200">
              <a:buFont typeface="+mj-lt"/>
              <a:buAutoNum type="alphaUcPeriod"/>
            </a:pPr>
            <a:r>
              <a:rPr lang="en-US" sz="2400" noProof="0" dirty="0">
                <a:solidFill>
                  <a:srgbClr val="00365F"/>
                </a:solidFill>
              </a:rPr>
              <a:t>mcuboot</a:t>
            </a:r>
          </a:p>
        </p:txBody>
      </p:sp>
      <p:pic>
        <p:nvPicPr>
          <p:cNvPr id="6" name="Image 5">
            <a:extLst>
              <a:ext uri="{FF2B5EF4-FFF2-40B4-BE49-F238E27FC236}">
                <a16:creationId xmlns:a16="http://schemas.microsoft.com/office/drawing/2014/main" id="{9F4D7AC0-420C-E5C3-BF7B-D8DF18544C48}"/>
              </a:ext>
            </a:extLst>
          </p:cNvPr>
          <p:cNvPicPr>
            <a:picLocks noChangeAspect="1"/>
          </p:cNvPicPr>
          <p:nvPr/>
        </p:nvPicPr>
        <p:blipFill>
          <a:blip r:embed="rId3"/>
          <a:stretch>
            <a:fillRect/>
          </a:stretch>
        </p:blipFill>
        <p:spPr>
          <a:xfrm>
            <a:off x="695733" y="596389"/>
            <a:ext cx="1428949" cy="1238423"/>
          </a:xfrm>
          <a:prstGeom prst="rect">
            <a:avLst/>
          </a:prstGeom>
        </p:spPr>
      </p:pic>
      <p:pic>
        <p:nvPicPr>
          <p:cNvPr id="8" name="Picture 4" descr="Zephyr (système d'exploitation) — Wikipédia">
            <a:extLst>
              <a:ext uri="{FF2B5EF4-FFF2-40B4-BE49-F238E27FC236}">
                <a16:creationId xmlns:a16="http://schemas.microsoft.com/office/drawing/2014/main" id="{FF1E46BF-C445-6641-78FD-105F548D5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59" y="498040"/>
            <a:ext cx="3586856" cy="185918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fournitures de bureau, capture d’écran, punaise&#10;&#10;Le contenu généré par l’IA peut être incorrect.">
            <a:extLst>
              <a:ext uri="{FF2B5EF4-FFF2-40B4-BE49-F238E27FC236}">
                <a16:creationId xmlns:a16="http://schemas.microsoft.com/office/drawing/2014/main" id="{D9DFFCC0-A8AF-BB13-FEFE-B6A6EDE1B7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2780" y="5088600"/>
            <a:ext cx="791642" cy="795600"/>
          </a:xfrm>
          <a:prstGeom prst="rect">
            <a:avLst/>
          </a:prstGeom>
        </p:spPr>
      </p:pic>
      <p:pic>
        <p:nvPicPr>
          <p:cNvPr id="10" name="Image 9" descr="Une image contenant fournitures de bureau, punaise, lettre, Post-it&#10;&#10;Le contenu généré par l’IA peut être incorrect.">
            <a:extLst>
              <a:ext uri="{FF2B5EF4-FFF2-40B4-BE49-F238E27FC236}">
                <a16:creationId xmlns:a16="http://schemas.microsoft.com/office/drawing/2014/main" id="{E6AF9FD7-87A8-3DD0-8292-3526B87EDF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3354" y="4228837"/>
            <a:ext cx="791068" cy="795600"/>
          </a:xfrm>
          <a:prstGeom prst="rect">
            <a:avLst/>
          </a:prstGeom>
        </p:spPr>
      </p:pic>
      <p:pic>
        <p:nvPicPr>
          <p:cNvPr id="12" name="Image 11" descr="Une image contenant Post-it, orange, fournitures de bureau&#10;&#10;Le contenu généré par l’IA peut être incorrect.">
            <a:extLst>
              <a:ext uri="{FF2B5EF4-FFF2-40B4-BE49-F238E27FC236}">
                <a16:creationId xmlns:a16="http://schemas.microsoft.com/office/drawing/2014/main" id="{30AFD728-2CC6-B712-8A5C-A1876F231E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85449" y="3438511"/>
            <a:ext cx="793616" cy="795600"/>
          </a:xfrm>
          <a:prstGeom prst="rect">
            <a:avLst/>
          </a:prstGeom>
        </p:spPr>
      </p:pic>
      <p:pic>
        <p:nvPicPr>
          <p:cNvPr id="14" name="Image 13" descr="Une image contenant capture d’écran, fournitures de bureau, punaise&#10;&#10;Le contenu généré par l’IA peut être incorrect.">
            <a:extLst>
              <a:ext uri="{FF2B5EF4-FFF2-40B4-BE49-F238E27FC236}">
                <a16:creationId xmlns:a16="http://schemas.microsoft.com/office/drawing/2014/main" id="{28AEA9F0-6A87-0BCB-94F5-E87F58E13E25}"/>
              </a:ext>
            </a:extLst>
          </p:cNvPr>
          <p:cNvPicPr>
            <a:picLocks noChangeAspect="1"/>
          </p:cNvPicPr>
          <p:nvPr/>
        </p:nvPicPr>
        <p:blipFill>
          <a:blip r:embed="rId8" cstate="print">
            <a:extLst>
              <a:ext uri="{28A0092B-C50C-407E-A947-70E740481C1C}">
                <a14:useLocalDpi xmlns:a14="http://schemas.microsoft.com/office/drawing/2010/main" val="0"/>
              </a:ext>
            </a:extLst>
          </a:blip>
          <a:srcRect l="12831" t="3303" r="12004" b="11744"/>
          <a:stretch/>
        </p:blipFill>
        <p:spPr>
          <a:xfrm>
            <a:off x="10985449" y="2298073"/>
            <a:ext cx="798973" cy="796875"/>
          </a:xfrm>
          <a:prstGeom prst="rect">
            <a:avLst/>
          </a:prstGeom>
        </p:spPr>
      </p:pic>
    </p:spTree>
    <p:extLst>
      <p:ext uri="{BB962C8B-B14F-4D97-AF65-F5344CB8AC3E}">
        <p14:creationId xmlns:p14="http://schemas.microsoft.com/office/powerpoint/2010/main" val="146917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F34D7-9F56-1EB1-93AF-BD6C72FCFC6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D8D7E9D-1F81-E83D-1885-21D10D9A3D79}"/>
              </a:ext>
            </a:extLst>
          </p:cNvPr>
          <p:cNvSpPr>
            <a:spLocks noGrp="1"/>
          </p:cNvSpPr>
          <p:nvPr>
            <p:ph type="title" idx="4294967295"/>
          </p:nvPr>
        </p:nvSpPr>
        <p:spPr>
          <a:xfrm>
            <a:off x="315913" y="3521075"/>
            <a:ext cx="3376612" cy="1076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8900" marR="0" lvl="0" indent="-3175" algn="l" defTabSz="914400" rtl="0" eaLnBrk="1" fontAlgn="auto" latinLnBrk="0" hangingPunct="1">
              <a:lnSpc>
                <a:spcPct val="85000"/>
              </a:lnSpc>
              <a:spcBef>
                <a:spcPts val="0"/>
              </a:spcBef>
              <a:spcAft>
                <a:spcPts val="600"/>
              </a:spcAft>
              <a:buClrTx/>
              <a:buSzTx/>
              <a:buFontTx/>
              <a:buNone/>
              <a:tabLst/>
              <a:defRPr/>
            </a:pPr>
            <a:r>
              <a:rPr lang="en-US" sz="4000" dirty="0">
                <a:solidFill>
                  <a:schemeClr val="bg1"/>
                </a:solidFill>
                <a:ea typeface="+mn-ea"/>
                <a:cs typeface="+mn-cs"/>
              </a:rPr>
              <a:t>QUIZ</a:t>
            </a:r>
            <a:endParaRPr kumimoji="0" lang="en-US" sz="4000" b="0" i="0" u="none" strike="noStrike" kern="1200" cap="all" spc="0" normalizeH="0" baseline="0" noProof="0" dirty="0">
              <a:ln>
                <a:noFill/>
              </a:ln>
              <a:solidFill>
                <a:schemeClr val="bg1"/>
              </a:solidFill>
              <a:effectLst/>
              <a:uLnTx/>
              <a:uFillTx/>
              <a:latin typeface="+mj-lt"/>
              <a:ea typeface="+mn-ea"/>
              <a:cs typeface="+mn-cs"/>
            </a:endParaRPr>
          </a:p>
        </p:txBody>
      </p:sp>
      <p:sp>
        <p:nvSpPr>
          <p:cNvPr id="2" name="ZoneTexte 1">
            <a:extLst>
              <a:ext uri="{FF2B5EF4-FFF2-40B4-BE49-F238E27FC236}">
                <a16:creationId xmlns:a16="http://schemas.microsoft.com/office/drawing/2014/main" id="{63A3DC9A-1081-34B9-B46D-6AD555DBFA7E}"/>
              </a:ext>
            </a:extLst>
          </p:cNvPr>
          <p:cNvSpPr txBox="1"/>
          <p:nvPr/>
        </p:nvSpPr>
        <p:spPr>
          <a:xfrm>
            <a:off x="4424723" y="760216"/>
            <a:ext cx="6463136" cy="3434786"/>
          </a:xfrm>
          <a:prstGeom prst="rect">
            <a:avLst/>
          </a:prstGeom>
          <a:noFill/>
        </p:spPr>
        <p:txBody>
          <a:bodyPr wrap="square" lIns="109728" tIns="54864" rIns="109728" bIns="54864" rtlCol="0" anchor="t">
            <a:spAutoFit/>
          </a:bodyPr>
          <a:lstStyle/>
          <a:p>
            <a:pPr lvl="0" algn="ctr"/>
            <a:r>
              <a:rPr lang="en-US" sz="2400" i="1" noProof="0" dirty="0">
                <a:solidFill>
                  <a:srgbClr val="00365F"/>
                </a:solidFill>
              </a:rPr>
              <a:t>How long an LTS version of Zephyr is supported?</a:t>
            </a:r>
            <a:endParaRPr lang="en-US" sz="2400" noProof="0" dirty="0">
              <a:solidFill>
                <a:srgbClr val="00365F"/>
              </a:solidFill>
            </a:endParaRPr>
          </a:p>
          <a:p>
            <a:pPr lvl="0"/>
            <a:endParaRPr lang="en-US" sz="2400" noProof="0" dirty="0">
              <a:solidFill>
                <a:srgbClr val="00365F"/>
              </a:solidFill>
            </a:endParaRPr>
          </a:p>
          <a:p>
            <a:pPr marL="457200" indent="-457200">
              <a:buFont typeface="+mj-lt"/>
              <a:buAutoNum type="alphaUcPeriod"/>
            </a:pPr>
            <a:r>
              <a:rPr lang="en-US" sz="2400" noProof="0" dirty="0">
                <a:solidFill>
                  <a:srgbClr val="00365F"/>
                </a:solidFill>
              </a:rPr>
              <a:t>There is no LTS support</a:t>
            </a:r>
            <a:endParaRPr lang="en-US" sz="2400" dirty="0">
              <a:solidFill>
                <a:srgbClr val="00365F"/>
              </a:solidFill>
            </a:endParaRPr>
          </a:p>
          <a:p>
            <a:pPr marL="457200" indent="-457200">
              <a:buFont typeface="+mj-lt"/>
              <a:buAutoNum type="alphaUcPeriod"/>
            </a:pPr>
            <a:endParaRPr lang="en-US" sz="2400" noProof="0" dirty="0">
              <a:solidFill>
                <a:srgbClr val="00365F"/>
              </a:solidFill>
            </a:endParaRPr>
          </a:p>
          <a:p>
            <a:pPr marL="457200" indent="-457200">
              <a:buFont typeface="+mj-lt"/>
              <a:buAutoNum type="alphaUcPeriod"/>
            </a:pPr>
            <a:r>
              <a:rPr lang="en-US" sz="2400" dirty="0">
                <a:solidFill>
                  <a:srgbClr val="00365F"/>
                </a:solidFill>
              </a:rPr>
              <a:t>2 years</a:t>
            </a:r>
          </a:p>
          <a:p>
            <a:pPr marL="457200" indent="-457200">
              <a:buFont typeface="+mj-lt"/>
              <a:buAutoNum type="alphaUcPeriod"/>
            </a:pPr>
            <a:endParaRPr lang="en-US" sz="2400" noProof="0" dirty="0">
              <a:solidFill>
                <a:srgbClr val="00365F"/>
              </a:solidFill>
            </a:endParaRPr>
          </a:p>
          <a:p>
            <a:pPr marL="457200" indent="-457200">
              <a:buFont typeface="+mj-lt"/>
              <a:buAutoNum type="alphaUcPeriod"/>
            </a:pPr>
            <a:r>
              <a:rPr lang="en-US" sz="2400" noProof="0" dirty="0">
                <a:solidFill>
                  <a:srgbClr val="00365F"/>
                </a:solidFill>
              </a:rPr>
              <a:t>5 years</a:t>
            </a:r>
          </a:p>
          <a:p>
            <a:pPr marL="457200" indent="-457200">
              <a:buFont typeface="+mj-lt"/>
              <a:buAutoNum type="alphaUcPeriod"/>
            </a:pPr>
            <a:endParaRPr lang="en-US" sz="2400" dirty="0">
              <a:solidFill>
                <a:srgbClr val="00365F"/>
              </a:solidFill>
            </a:endParaRPr>
          </a:p>
          <a:p>
            <a:pPr marL="457200" indent="-457200">
              <a:buFont typeface="+mj-lt"/>
              <a:buAutoNum type="alphaUcPeriod"/>
            </a:pPr>
            <a:r>
              <a:rPr lang="en-US" sz="2400" noProof="0" dirty="0">
                <a:solidFill>
                  <a:srgbClr val="00365F"/>
                </a:solidFill>
              </a:rPr>
              <a:t>10 years</a:t>
            </a:r>
          </a:p>
        </p:txBody>
      </p:sp>
      <p:pic>
        <p:nvPicPr>
          <p:cNvPr id="6" name="Image 5">
            <a:extLst>
              <a:ext uri="{FF2B5EF4-FFF2-40B4-BE49-F238E27FC236}">
                <a16:creationId xmlns:a16="http://schemas.microsoft.com/office/drawing/2014/main" id="{37B6A239-6C78-476E-5C32-0F844221CD99}"/>
              </a:ext>
            </a:extLst>
          </p:cNvPr>
          <p:cNvPicPr>
            <a:picLocks noChangeAspect="1"/>
          </p:cNvPicPr>
          <p:nvPr/>
        </p:nvPicPr>
        <p:blipFill>
          <a:blip r:embed="rId3"/>
          <a:stretch>
            <a:fillRect/>
          </a:stretch>
        </p:blipFill>
        <p:spPr>
          <a:xfrm>
            <a:off x="695733" y="596389"/>
            <a:ext cx="1428949" cy="1238423"/>
          </a:xfrm>
          <a:prstGeom prst="rect">
            <a:avLst/>
          </a:prstGeom>
        </p:spPr>
      </p:pic>
      <p:pic>
        <p:nvPicPr>
          <p:cNvPr id="8" name="Picture 4" descr="Zephyr (système d'exploitation) — Wikipédia">
            <a:extLst>
              <a:ext uri="{FF2B5EF4-FFF2-40B4-BE49-F238E27FC236}">
                <a16:creationId xmlns:a16="http://schemas.microsoft.com/office/drawing/2014/main" id="{DE444DBF-D5B7-E32A-6613-FCDC176845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59" y="498040"/>
            <a:ext cx="3586856" cy="185918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fournitures de bureau, capture d’écran, punaise&#10;&#10;Le contenu généré par l’IA peut être incorrect.">
            <a:extLst>
              <a:ext uri="{FF2B5EF4-FFF2-40B4-BE49-F238E27FC236}">
                <a16:creationId xmlns:a16="http://schemas.microsoft.com/office/drawing/2014/main" id="{0F05FD5E-6110-98B9-E7FD-6BA409CD0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2780" y="3780500"/>
            <a:ext cx="791642" cy="795600"/>
          </a:xfrm>
          <a:prstGeom prst="rect">
            <a:avLst/>
          </a:prstGeom>
        </p:spPr>
      </p:pic>
      <p:pic>
        <p:nvPicPr>
          <p:cNvPr id="10" name="Image 9" descr="Une image contenant fournitures de bureau, punaise, lettre, Post-it&#10;&#10;Le contenu généré par l’IA peut être incorrect.">
            <a:extLst>
              <a:ext uri="{FF2B5EF4-FFF2-40B4-BE49-F238E27FC236}">
                <a16:creationId xmlns:a16="http://schemas.microsoft.com/office/drawing/2014/main" id="{C1FC839E-7E73-EBAE-D06A-0A74F33745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3354" y="2920737"/>
            <a:ext cx="791068" cy="795600"/>
          </a:xfrm>
          <a:prstGeom prst="rect">
            <a:avLst/>
          </a:prstGeom>
        </p:spPr>
      </p:pic>
      <p:pic>
        <p:nvPicPr>
          <p:cNvPr id="12" name="Image 11" descr="Une image contenant Post-it, orange, fournitures de bureau&#10;&#10;Le contenu généré par l’IA peut être incorrect.">
            <a:extLst>
              <a:ext uri="{FF2B5EF4-FFF2-40B4-BE49-F238E27FC236}">
                <a16:creationId xmlns:a16="http://schemas.microsoft.com/office/drawing/2014/main" id="{5FEC6539-C1EE-87DA-5764-9AB0678C9F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85449" y="2155811"/>
            <a:ext cx="793616" cy="795600"/>
          </a:xfrm>
          <a:prstGeom prst="rect">
            <a:avLst/>
          </a:prstGeom>
        </p:spPr>
      </p:pic>
      <p:pic>
        <p:nvPicPr>
          <p:cNvPr id="14" name="Image 13" descr="Une image contenant capture d’écran, fournitures de bureau, punaise&#10;&#10;Le contenu généré par l’IA peut être incorrect.">
            <a:extLst>
              <a:ext uri="{FF2B5EF4-FFF2-40B4-BE49-F238E27FC236}">
                <a16:creationId xmlns:a16="http://schemas.microsoft.com/office/drawing/2014/main" id="{96C4ED0C-BE21-9485-FD0E-8A64FD40D6EE}"/>
              </a:ext>
            </a:extLst>
          </p:cNvPr>
          <p:cNvPicPr>
            <a:picLocks noChangeAspect="1"/>
          </p:cNvPicPr>
          <p:nvPr/>
        </p:nvPicPr>
        <p:blipFill>
          <a:blip r:embed="rId8" cstate="print">
            <a:extLst>
              <a:ext uri="{28A0092B-C50C-407E-A947-70E740481C1C}">
                <a14:useLocalDpi xmlns:a14="http://schemas.microsoft.com/office/drawing/2010/main" val="0"/>
              </a:ext>
            </a:extLst>
          </a:blip>
          <a:srcRect l="12831" t="3303" r="12004" b="11744"/>
          <a:stretch/>
        </p:blipFill>
        <p:spPr>
          <a:xfrm>
            <a:off x="10985449" y="1370973"/>
            <a:ext cx="798973" cy="796875"/>
          </a:xfrm>
          <a:prstGeom prst="rect">
            <a:avLst/>
          </a:prstGeom>
        </p:spPr>
      </p:pic>
    </p:spTree>
    <p:extLst>
      <p:ext uri="{BB962C8B-B14F-4D97-AF65-F5344CB8AC3E}">
        <p14:creationId xmlns:p14="http://schemas.microsoft.com/office/powerpoint/2010/main" val="382614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CAA7F-5638-E96B-C9DC-D02EC8DAF62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DA74ED2-64C2-768D-02CB-2742FE6681B4}"/>
              </a:ext>
            </a:extLst>
          </p:cNvPr>
          <p:cNvSpPr>
            <a:spLocks noGrp="1"/>
          </p:cNvSpPr>
          <p:nvPr>
            <p:ph type="title" idx="4294967295"/>
          </p:nvPr>
        </p:nvSpPr>
        <p:spPr>
          <a:xfrm>
            <a:off x="315913" y="3436938"/>
            <a:ext cx="3586162" cy="1076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8900" marR="0" lvl="0" indent="-3175" algn="l" defTabSz="914400" rtl="0" eaLnBrk="1" fontAlgn="auto" latinLnBrk="0" hangingPunct="1">
              <a:lnSpc>
                <a:spcPct val="85000"/>
              </a:lnSpc>
              <a:spcBef>
                <a:spcPts val="0"/>
              </a:spcBef>
              <a:spcAft>
                <a:spcPts val="600"/>
              </a:spcAft>
              <a:buClrTx/>
              <a:buSzTx/>
              <a:buFontTx/>
              <a:buNone/>
              <a:tabLst/>
              <a:defRPr/>
            </a:pPr>
            <a:r>
              <a:rPr kumimoji="0" lang="en-US" sz="4000" b="0" i="0" u="none" strike="noStrike" kern="1200" cap="all" spc="0" normalizeH="0" baseline="0" noProof="0" dirty="0">
                <a:ln>
                  <a:noFill/>
                </a:ln>
                <a:solidFill>
                  <a:schemeClr val="bg1"/>
                </a:solidFill>
                <a:effectLst/>
                <a:uLnTx/>
                <a:uFillTx/>
                <a:latin typeface="+mj-lt"/>
                <a:ea typeface="+mn-ea"/>
                <a:cs typeface="+mn-cs"/>
              </a:rPr>
              <a:t>Agenda</a:t>
            </a:r>
          </a:p>
        </p:txBody>
      </p:sp>
      <p:sp>
        <p:nvSpPr>
          <p:cNvPr id="3" name="ZoneTexte 2">
            <a:extLst>
              <a:ext uri="{FF2B5EF4-FFF2-40B4-BE49-F238E27FC236}">
                <a16:creationId xmlns:a16="http://schemas.microsoft.com/office/drawing/2014/main" id="{6EBA98A8-9028-5BBE-1B0E-F2EDB002E2FF}"/>
              </a:ext>
            </a:extLst>
          </p:cNvPr>
          <p:cNvSpPr txBox="1"/>
          <p:nvPr/>
        </p:nvSpPr>
        <p:spPr>
          <a:xfrm>
            <a:off x="4439478" y="760216"/>
            <a:ext cx="7436620" cy="3065455"/>
          </a:xfrm>
          <a:prstGeom prst="rect">
            <a:avLst/>
          </a:prstGeom>
          <a:noFill/>
        </p:spPr>
        <p:txBody>
          <a:bodyPr wrap="square" lIns="109728" tIns="54864" rIns="109728" bIns="54864" rtlCol="0" anchor="t">
            <a:spAutoFit/>
          </a:bodyPr>
          <a:lstStyle/>
          <a:p>
            <a:pPr lvl="0" algn="ctr"/>
            <a:r>
              <a:rPr lang="en-US" sz="2400" noProof="0" dirty="0">
                <a:solidFill>
                  <a:srgbClr val="00365F"/>
                </a:solidFill>
              </a:rPr>
              <a:t>Why Zephyr is becoming a must</a:t>
            </a:r>
          </a:p>
          <a:p>
            <a:pPr lvl="0" algn="ctr"/>
            <a:r>
              <a:rPr lang="en-US" sz="2400" noProof="0" dirty="0">
                <a:solidFill>
                  <a:srgbClr val="00365F"/>
                </a:solidFill>
              </a:rPr>
              <a:t>for Embedded Development</a:t>
            </a:r>
          </a:p>
          <a:p>
            <a:pPr lvl="0"/>
            <a:endParaRPr lang="en-US" sz="2400" noProof="0" dirty="0">
              <a:solidFill>
                <a:srgbClr val="00365F"/>
              </a:solidFill>
            </a:endParaRPr>
          </a:p>
          <a:p>
            <a:pPr lvl="0">
              <a:buFontTx/>
              <a:buBlip>
                <a:blip r:embed="rId3"/>
              </a:buBlip>
            </a:pPr>
            <a:r>
              <a:rPr lang="en-US" sz="2400" noProof="0" dirty="0">
                <a:solidFill>
                  <a:srgbClr val="00365F"/>
                </a:solidFill>
              </a:rPr>
              <a:t>Introduction</a:t>
            </a:r>
          </a:p>
          <a:p>
            <a:pPr lvl="0">
              <a:buFontTx/>
              <a:buBlip>
                <a:blip r:embed="rId3"/>
              </a:buBlip>
            </a:pPr>
            <a:r>
              <a:rPr lang="en-US" sz="2400" noProof="0" dirty="0">
                <a:solidFill>
                  <a:srgbClr val="00365F"/>
                </a:solidFill>
              </a:rPr>
              <a:t>Overview of Zephyr RTOS</a:t>
            </a:r>
          </a:p>
          <a:p>
            <a:pPr lvl="0">
              <a:buFontTx/>
              <a:buBlip>
                <a:blip r:embed="rId3"/>
              </a:buBlip>
            </a:pPr>
            <a:r>
              <a:rPr lang="en-US" sz="2400" dirty="0">
                <a:solidFill>
                  <a:srgbClr val="00365F"/>
                </a:solidFill>
              </a:rPr>
              <a:t>Configurability, modularity and portability</a:t>
            </a:r>
          </a:p>
          <a:p>
            <a:pPr lvl="0">
              <a:buFontTx/>
              <a:buBlip>
                <a:blip r:embed="rId3"/>
              </a:buBlip>
            </a:pPr>
            <a:r>
              <a:rPr lang="en-US" sz="2400" noProof="0" dirty="0">
                <a:solidFill>
                  <a:srgbClr val="00365F"/>
                </a:solidFill>
              </a:rPr>
              <a:t>Security concerns in Zephyr RTOS</a:t>
            </a:r>
          </a:p>
          <a:p>
            <a:pPr lvl="0">
              <a:buFontTx/>
              <a:buBlip>
                <a:blip r:embed="rId3"/>
              </a:buBlip>
            </a:pPr>
            <a:r>
              <a:rPr lang="en-US" sz="2400" noProof="0" dirty="0">
                <a:solidFill>
                  <a:srgbClr val="00365F"/>
                </a:solidFill>
              </a:rPr>
              <a:t>Conclusion</a:t>
            </a:r>
          </a:p>
        </p:txBody>
      </p:sp>
      <p:pic>
        <p:nvPicPr>
          <p:cNvPr id="6" name="Image 5">
            <a:extLst>
              <a:ext uri="{FF2B5EF4-FFF2-40B4-BE49-F238E27FC236}">
                <a16:creationId xmlns:a16="http://schemas.microsoft.com/office/drawing/2014/main" id="{7A57BA69-31A7-56F5-D150-24D89BCDDE6C}"/>
              </a:ext>
            </a:extLst>
          </p:cNvPr>
          <p:cNvPicPr>
            <a:picLocks noChangeAspect="1"/>
          </p:cNvPicPr>
          <p:nvPr/>
        </p:nvPicPr>
        <p:blipFill>
          <a:blip r:embed="rId4"/>
          <a:stretch>
            <a:fillRect/>
          </a:stretch>
        </p:blipFill>
        <p:spPr>
          <a:xfrm>
            <a:off x="695733" y="596389"/>
            <a:ext cx="1428949" cy="1238423"/>
          </a:xfrm>
          <a:prstGeom prst="rect">
            <a:avLst/>
          </a:prstGeom>
        </p:spPr>
      </p:pic>
      <p:pic>
        <p:nvPicPr>
          <p:cNvPr id="7" name="Picture 4" descr="Zephyr (système d'exploitation) — Wikipédia">
            <a:extLst>
              <a:ext uri="{FF2B5EF4-FFF2-40B4-BE49-F238E27FC236}">
                <a16:creationId xmlns:a16="http://schemas.microsoft.com/office/drawing/2014/main" id="{B9D51BB8-C40C-08F1-C224-CF4FFDE4D1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259" y="498040"/>
            <a:ext cx="3586856" cy="1859187"/>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Terminator 8">
            <a:extLst>
              <a:ext uri="{FF2B5EF4-FFF2-40B4-BE49-F238E27FC236}">
                <a16:creationId xmlns:a16="http://schemas.microsoft.com/office/drawing/2014/main" id="{D1D77488-EBC6-4FB9-EE71-E5A06B9EA1E0}"/>
              </a:ext>
            </a:extLst>
          </p:cNvPr>
          <p:cNvSpPr/>
          <p:nvPr/>
        </p:nvSpPr>
        <p:spPr>
          <a:xfrm rot="1125371">
            <a:off x="11303150" y="5532467"/>
            <a:ext cx="1393390" cy="350610"/>
          </a:xfrm>
          <a:prstGeom prst="flowChartTerminator">
            <a:avLst/>
          </a:prstGeom>
          <a:solidFill>
            <a:srgbClr val="FFD5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0" noProof="0" dirty="0"/>
          </a:p>
        </p:txBody>
      </p:sp>
    </p:spTree>
    <p:extLst>
      <p:ext uri="{BB962C8B-B14F-4D97-AF65-F5344CB8AC3E}">
        <p14:creationId xmlns:p14="http://schemas.microsoft.com/office/powerpoint/2010/main" val="342266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E01B3-56FA-B278-C51D-EC84E30DF4CA}"/>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9B3BB04F-DCDA-4349-ED1C-2D67DB8B0363}"/>
              </a:ext>
            </a:extLst>
          </p:cNvPr>
          <p:cNvSpPr>
            <a:spLocks noGrp="1"/>
          </p:cNvSpPr>
          <p:nvPr>
            <p:ph type="title"/>
          </p:nvPr>
        </p:nvSpPr>
        <p:spPr>
          <a:xfrm>
            <a:off x="476902" y="583838"/>
            <a:ext cx="9309507" cy="1107996"/>
          </a:xfrm>
        </p:spPr>
        <p:txBody>
          <a:bodyPr/>
          <a:lstStyle/>
          <a:p>
            <a:r>
              <a:rPr lang="en-US" sz="3600" noProof="0" dirty="0">
                <a:ea typeface="Source Sans Pro"/>
              </a:rPr>
              <a:t>What </a:t>
            </a:r>
            <a:r>
              <a:rPr lang="en-US" sz="3600" dirty="0">
                <a:ea typeface="Source Sans Pro"/>
              </a:rPr>
              <a:t>are the challenges when developing MCU Embedded devices?</a:t>
            </a:r>
            <a:endParaRPr lang="en-US" noProof="0" dirty="0"/>
          </a:p>
        </p:txBody>
      </p:sp>
      <p:sp>
        <p:nvSpPr>
          <p:cNvPr id="2" name="Slide Number Placeholder 1" hidden="1">
            <a:extLst>
              <a:ext uri="{FF2B5EF4-FFF2-40B4-BE49-F238E27FC236}">
                <a16:creationId xmlns:a16="http://schemas.microsoft.com/office/drawing/2014/main" id="{58C3C946-8DDC-6EF7-D595-347A899A39B0}"/>
              </a:ext>
            </a:extLst>
          </p:cNvPr>
          <p:cNvSpPr>
            <a:spLocks noGrp="1"/>
          </p:cNvSpPr>
          <p:nvPr>
            <p:ph type="sldNum" sz="quarter" idx="4294967295"/>
          </p:nvPr>
        </p:nvSpPr>
        <p:spPr>
          <a:xfrm rot="16200000">
            <a:off x="11645900" y="5561013"/>
            <a:ext cx="546100" cy="406400"/>
          </a:xfrm>
          <a:prstGeom prst="rect">
            <a:avLst/>
          </a:prstGeom>
        </p:spPr>
        <p:txBody>
          <a:bodyPr/>
          <a:lstStyle/>
          <a:p>
            <a:pPr>
              <a:spcAft>
                <a:spcPts val="600"/>
              </a:spcAft>
            </a:pPr>
            <a:fld id="{AE1B3319-F01D-BE4F-B320-0FDDD15BDF20}" type="slidenum">
              <a:rPr lang="en-US" noProof="0" smtClean="0"/>
              <a:pPr>
                <a:spcAft>
                  <a:spcPts val="600"/>
                </a:spcAft>
              </a:pPr>
              <a:t>3</a:t>
            </a:fld>
            <a:endParaRPr lang="en-US" noProof="0" dirty="0"/>
          </a:p>
        </p:txBody>
      </p:sp>
      <p:sp>
        <p:nvSpPr>
          <p:cNvPr id="9" name="Flowchart: Terminator 8">
            <a:extLst>
              <a:ext uri="{FF2B5EF4-FFF2-40B4-BE49-F238E27FC236}">
                <a16:creationId xmlns:a16="http://schemas.microsoft.com/office/drawing/2014/main" id="{2863FD2D-E218-5F94-A4F3-CC7A52909492}"/>
              </a:ext>
            </a:extLst>
          </p:cNvPr>
          <p:cNvSpPr/>
          <p:nvPr/>
        </p:nvSpPr>
        <p:spPr>
          <a:xfrm rot="19419914">
            <a:off x="11231898" y="751796"/>
            <a:ext cx="1393390" cy="350610"/>
          </a:xfrm>
          <a:prstGeom prst="flowChartTerminator">
            <a:avLst/>
          </a:prstGeom>
          <a:solidFill>
            <a:srgbClr val="FFD5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0" noProof="0" dirty="0"/>
          </a:p>
        </p:txBody>
      </p:sp>
      <p:pic>
        <p:nvPicPr>
          <p:cNvPr id="15" name="Image 14" descr="Une image contenant noir, obscurité">
            <a:extLst>
              <a:ext uri="{FF2B5EF4-FFF2-40B4-BE49-F238E27FC236}">
                <a16:creationId xmlns:a16="http://schemas.microsoft.com/office/drawing/2014/main" id="{1AC25CD4-0041-96B3-6CE4-EC8AC7E65F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989" y="3112762"/>
            <a:ext cx="1350022" cy="1350022"/>
          </a:xfrm>
          <a:prstGeom prst="rect">
            <a:avLst/>
          </a:prstGeom>
        </p:spPr>
      </p:pic>
      <p:sp>
        <p:nvSpPr>
          <p:cNvPr id="16" name="Phylactère : pensées 15">
            <a:extLst>
              <a:ext uri="{FF2B5EF4-FFF2-40B4-BE49-F238E27FC236}">
                <a16:creationId xmlns:a16="http://schemas.microsoft.com/office/drawing/2014/main" id="{23468C22-B7F7-8A5B-CBC2-18C6A8A487D8}"/>
              </a:ext>
            </a:extLst>
          </p:cNvPr>
          <p:cNvSpPr/>
          <p:nvPr/>
        </p:nvSpPr>
        <p:spPr>
          <a:xfrm>
            <a:off x="6960901" y="2078978"/>
            <a:ext cx="3057741" cy="1350022"/>
          </a:xfrm>
          <a:prstGeom prst="cloudCallout">
            <a:avLst>
              <a:gd name="adj1" fmla="val -54196"/>
              <a:gd name="adj2" fmla="val 546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Modularity</a:t>
            </a:r>
          </a:p>
        </p:txBody>
      </p:sp>
      <p:sp>
        <p:nvSpPr>
          <p:cNvPr id="19" name="Phylactère : pensées 18">
            <a:extLst>
              <a:ext uri="{FF2B5EF4-FFF2-40B4-BE49-F238E27FC236}">
                <a16:creationId xmlns:a16="http://schemas.microsoft.com/office/drawing/2014/main" id="{17EDADE3-6D76-C966-7490-253D652E2673}"/>
              </a:ext>
            </a:extLst>
          </p:cNvPr>
          <p:cNvSpPr/>
          <p:nvPr/>
        </p:nvSpPr>
        <p:spPr>
          <a:xfrm>
            <a:off x="2920435" y="2041008"/>
            <a:ext cx="2753872" cy="1350022"/>
          </a:xfrm>
          <a:prstGeom prst="cloudCallout">
            <a:avLst>
              <a:gd name="adj1" fmla="val 38107"/>
              <a:gd name="adj2" fmla="val 575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Portability</a:t>
            </a:r>
          </a:p>
        </p:txBody>
      </p:sp>
      <p:sp>
        <p:nvSpPr>
          <p:cNvPr id="22" name="Phylactère : pensées 21">
            <a:extLst>
              <a:ext uri="{FF2B5EF4-FFF2-40B4-BE49-F238E27FC236}">
                <a16:creationId xmlns:a16="http://schemas.microsoft.com/office/drawing/2014/main" id="{C3712A8B-8AE0-FA81-4069-00166B796A24}"/>
              </a:ext>
            </a:extLst>
          </p:cNvPr>
          <p:cNvSpPr/>
          <p:nvPr/>
        </p:nvSpPr>
        <p:spPr>
          <a:xfrm>
            <a:off x="4382329" y="4941706"/>
            <a:ext cx="2949145" cy="1350022"/>
          </a:xfrm>
          <a:prstGeom prst="cloudCallout">
            <a:avLst>
              <a:gd name="adj1" fmla="val 17812"/>
              <a:gd name="adj2" fmla="val -759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Connectivity</a:t>
            </a:r>
          </a:p>
        </p:txBody>
      </p:sp>
      <p:sp>
        <p:nvSpPr>
          <p:cNvPr id="25" name="Phylactère : pensées 24">
            <a:extLst>
              <a:ext uri="{FF2B5EF4-FFF2-40B4-BE49-F238E27FC236}">
                <a16:creationId xmlns:a16="http://schemas.microsoft.com/office/drawing/2014/main" id="{28AF47EA-1569-B8F1-F35D-4D30123E4DC7}"/>
              </a:ext>
            </a:extLst>
          </p:cNvPr>
          <p:cNvSpPr/>
          <p:nvPr/>
        </p:nvSpPr>
        <p:spPr>
          <a:xfrm>
            <a:off x="1911380" y="3907922"/>
            <a:ext cx="2753872" cy="1350022"/>
          </a:xfrm>
          <a:prstGeom prst="cloudCallout">
            <a:avLst>
              <a:gd name="adj1" fmla="val 68690"/>
              <a:gd name="adj2" fmla="val -297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Development workflow</a:t>
            </a:r>
          </a:p>
        </p:txBody>
      </p:sp>
      <p:sp>
        <p:nvSpPr>
          <p:cNvPr id="26" name="Phylactère : pensées 25">
            <a:extLst>
              <a:ext uri="{FF2B5EF4-FFF2-40B4-BE49-F238E27FC236}">
                <a16:creationId xmlns:a16="http://schemas.microsoft.com/office/drawing/2014/main" id="{C8AB45BA-52FC-D56E-A334-7509B63FD0E4}"/>
              </a:ext>
            </a:extLst>
          </p:cNvPr>
          <p:cNvSpPr/>
          <p:nvPr/>
        </p:nvSpPr>
        <p:spPr>
          <a:xfrm>
            <a:off x="7331474" y="3787773"/>
            <a:ext cx="2949146" cy="1350022"/>
          </a:xfrm>
          <a:prstGeom prst="cloudCallout">
            <a:avLst>
              <a:gd name="adj1" fmla="val -62174"/>
              <a:gd name="adj2" fmla="val -317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Security</a:t>
            </a:r>
          </a:p>
        </p:txBody>
      </p:sp>
    </p:spTree>
    <p:extLst>
      <p:ext uri="{BB962C8B-B14F-4D97-AF65-F5344CB8AC3E}">
        <p14:creationId xmlns:p14="http://schemas.microsoft.com/office/powerpoint/2010/main" val="335077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E2B0E-6FBC-8860-4C8F-ABD3D8AAEB0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7F0F75E-1268-0450-65F3-97AB1E9DE89C}"/>
              </a:ext>
            </a:extLst>
          </p:cNvPr>
          <p:cNvSpPr>
            <a:spLocks noGrp="1"/>
          </p:cNvSpPr>
          <p:nvPr>
            <p:ph type="title" idx="4294967295"/>
          </p:nvPr>
        </p:nvSpPr>
        <p:spPr>
          <a:xfrm>
            <a:off x="315913" y="3436938"/>
            <a:ext cx="3586162" cy="1076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88900" marR="0" lvl="0" indent="-3175" algn="l" defTabSz="914400" rtl="0" eaLnBrk="1" fontAlgn="auto" latinLnBrk="0" hangingPunct="1">
              <a:lnSpc>
                <a:spcPct val="85000"/>
              </a:lnSpc>
              <a:spcBef>
                <a:spcPts val="0"/>
              </a:spcBef>
              <a:spcAft>
                <a:spcPts val="600"/>
              </a:spcAft>
              <a:buClrTx/>
              <a:buSzTx/>
              <a:buFontTx/>
              <a:buNone/>
              <a:tabLst/>
              <a:defRPr/>
            </a:pPr>
            <a:r>
              <a:rPr kumimoji="0" lang="en-US" sz="4000" b="0" i="0" u="none" strike="noStrike" kern="1200" cap="all" spc="0" normalizeH="0" baseline="0" noProof="0" dirty="0">
                <a:ln>
                  <a:noFill/>
                </a:ln>
                <a:solidFill>
                  <a:schemeClr val="bg1"/>
                </a:solidFill>
                <a:effectLst/>
                <a:uLnTx/>
                <a:uFillTx/>
                <a:latin typeface="+mj-lt"/>
                <a:ea typeface="+mn-ea"/>
                <a:cs typeface="+mn-cs"/>
              </a:rPr>
              <a:t>Overview of Zephyr RTOS</a:t>
            </a:r>
          </a:p>
        </p:txBody>
      </p:sp>
      <p:sp>
        <p:nvSpPr>
          <p:cNvPr id="3" name="ZoneTexte 2">
            <a:extLst>
              <a:ext uri="{FF2B5EF4-FFF2-40B4-BE49-F238E27FC236}">
                <a16:creationId xmlns:a16="http://schemas.microsoft.com/office/drawing/2014/main" id="{67DAD8AE-AE24-F99C-6795-D0E6D78A59A5}"/>
              </a:ext>
            </a:extLst>
          </p:cNvPr>
          <p:cNvSpPr txBox="1"/>
          <p:nvPr/>
        </p:nvSpPr>
        <p:spPr>
          <a:xfrm>
            <a:off x="4439478" y="760216"/>
            <a:ext cx="7436620" cy="5281446"/>
          </a:xfrm>
          <a:prstGeom prst="rect">
            <a:avLst/>
          </a:prstGeom>
          <a:noFill/>
        </p:spPr>
        <p:txBody>
          <a:bodyPr wrap="square" lIns="109728" tIns="54864" rIns="109728" bIns="54864" rtlCol="0" anchor="t">
            <a:spAutoFit/>
          </a:bodyPr>
          <a:lstStyle/>
          <a:p>
            <a:pPr lvl="0" algn="ctr"/>
            <a:r>
              <a:rPr lang="en-US" sz="2400" noProof="0" dirty="0">
                <a:solidFill>
                  <a:srgbClr val="00365F"/>
                </a:solidFill>
              </a:rPr>
              <a:t>“</a:t>
            </a:r>
            <a:r>
              <a:rPr lang="en-US" sz="2400" i="1" noProof="0" dirty="0">
                <a:solidFill>
                  <a:srgbClr val="00365F"/>
                </a:solidFill>
              </a:rPr>
              <a:t>The Zephyr OS is based on a small-footprint kernel designed for use on resource-constrained and embedded systems</a:t>
            </a:r>
            <a:r>
              <a:rPr lang="en-US" sz="2400" noProof="0" dirty="0">
                <a:solidFill>
                  <a:srgbClr val="00365F"/>
                </a:solidFill>
              </a:rPr>
              <a:t>”</a:t>
            </a:r>
          </a:p>
          <a:p>
            <a:pPr lvl="0"/>
            <a:endParaRPr lang="en-US" sz="2400" noProof="0" dirty="0">
              <a:solidFill>
                <a:srgbClr val="00365F"/>
              </a:solidFill>
            </a:endParaRPr>
          </a:p>
          <a:p>
            <a:pPr lvl="0">
              <a:buFontTx/>
              <a:buBlip>
                <a:blip r:embed="rId3"/>
              </a:buBlip>
            </a:pPr>
            <a:r>
              <a:rPr lang="en-US" sz="2400" noProof="0" dirty="0">
                <a:solidFill>
                  <a:srgbClr val="00365F"/>
                </a:solidFill>
              </a:rPr>
              <a:t>Multiple architectures (ARM, RISC, Tensilica Xtensa…)</a:t>
            </a:r>
          </a:p>
          <a:p>
            <a:pPr lvl="0">
              <a:buFontTx/>
              <a:buBlip>
                <a:blip r:embed="rId3"/>
              </a:buBlip>
            </a:pPr>
            <a:endParaRPr lang="en-US" sz="2400" noProof="0" dirty="0">
              <a:solidFill>
                <a:srgbClr val="00365F"/>
              </a:solidFill>
            </a:endParaRPr>
          </a:p>
          <a:p>
            <a:pPr lvl="0">
              <a:buFontTx/>
              <a:buBlip>
                <a:blip r:embed="rId3"/>
              </a:buBlip>
            </a:pPr>
            <a:r>
              <a:rPr lang="en-US" sz="2400" noProof="0" dirty="0">
                <a:solidFill>
                  <a:srgbClr val="00365F"/>
                </a:solidFill>
              </a:rPr>
              <a:t>Highly configurable and modular (Kconfig, devicetree)</a:t>
            </a:r>
          </a:p>
          <a:p>
            <a:pPr lvl="0">
              <a:buFontTx/>
              <a:buBlip>
                <a:blip r:embed="rId3"/>
              </a:buBlip>
            </a:pPr>
            <a:endParaRPr lang="en-US" sz="2400" noProof="0" dirty="0">
              <a:solidFill>
                <a:srgbClr val="00365F"/>
              </a:solidFill>
            </a:endParaRPr>
          </a:p>
          <a:p>
            <a:pPr lvl="0">
              <a:buFontTx/>
              <a:buBlip>
                <a:blip r:embed="rId3"/>
              </a:buBlip>
            </a:pPr>
            <a:r>
              <a:rPr lang="en-US" sz="2400" noProof="0" dirty="0">
                <a:solidFill>
                  <a:srgbClr val="00365F"/>
                </a:solidFill>
              </a:rPr>
              <a:t>Many drivers and subsystems (Bluetooth, LLEXT, LoRaWAN, Modbus, shell…)</a:t>
            </a:r>
          </a:p>
          <a:p>
            <a:pPr lvl="0">
              <a:buFontTx/>
              <a:buBlip>
                <a:blip r:embed="rId3"/>
              </a:buBlip>
            </a:pPr>
            <a:endParaRPr lang="en-US" sz="2400" noProof="0" dirty="0">
              <a:solidFill>
                <a:srgbClr val="00365F"/>
              </a:solidFill>
            </a:endParaRPr>
          </a:p>
          <a:p>
            <a:pPr>
              <a:buBlip>
                <a:blip r:embed="rId3"/>
              </a:buBlip>
            </a:pPr>
            <a:r>
              <a:rPr lang="en-US" sz="2400" noProof="0" dirty="0">
                <a:solidFill>
                  <a:srgbClr val="00365F"/>
                </a:solidFill>
              </a:rPr>
              <a:t>Many supported boards and examples</a:t>
            </a:r>
          </a:p>
          <a:p>
            <a:pPr>
              <a:buBlip>
                <a:blip r:embed="rId3"/>
              </a:buBlip>
            </a:pPr>
            <a:endParaRPr lang="en-US" sz="2400" noProof="0" dirty="0">
              <a:solidFill>
                <a:srgbClr val="00365F"/>
              </a:solidFill>
            </a:endParaRPr>
          </a:p>
          <a:p>
            <a:pPr>
              <a:buBlip>
                <a:blip r:embed="rId3"/>
              </a:buBlip>
            </a:pPr>
            <a:r>
              <a:rPr lang="en-US" sz="2400" noProof="0" dirty="0">
                <a:solidFill>
                  <a:srgbClr val="00365F"/>
                </a:solidFill>
              </a:rPr>
              <a:t>Permissive licensing</a:t>
            </a:r>
          </a:p>
        </p:txBody>
      </p:sp>
      <p:pic>
        <p:nvPicPr>
          <p:cNvPr id="2" name="Picture 2" descr="What should software developers consider when choosing an open-source  license for a project? - Planet Crust">
            <a:extLst>
              <a:ext uri="{FF2B5EF4-FFF2-40B4-BE49-F238E27FC236}">
                <a16:creationId xmlns:a16="http://schemas.microsoft.com/office/drawing/2014/main" id="{C286F479-37B7-1035-E212-FFA7C10B71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0830" y="5301251"/>
            <a:ext cx="1721663" cy="90454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A515E06C-1652-7674-5E6F-4D382E263E02}"/>
              </a:ext>
            </a:extLst>
          </p:cNvPr>
          <p:cNvPicPr>
            <a:picLocks noChangeAspect="1"/>
          </p:cNvPicPr>
          <p:nvPr/>
        </p:nvPicPr>
        <p:blipFill>
          <a:blip r:embed="rId5"/>
          <a:stretch>
            <a:fillRect/>
          </a:stretch>
        </p:blipFill>
        <p:spPr>
          <a:xfrm>
            <a:off x="695733" y="596389"/>
            <a:ext cx="1428949" cy="1238423"/>
          </a:xfrm>
          <a:prstGeom prst="rect">
            <a:avLst/>
          </a:prstGeom>
        </p:spPr>
      </p:pic>
      <p:pic>
        <p:nvPicPr>
          <p:cNvPr id="7" name="Picture 4" descr="Zephyr (système d'exploitation) — Wikipédia">
            <a:extLst>
              <a:ext uri="{FF2B5EF4-FFF2-40B4-BE49-F238E27FC236}">
                <a16:creationId xmlns:a16="http://schemas.microsoft.com/office/drawing/2014/main" id="{FE6AE283-7005-32FD-C24B-E2944EC4D6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259" y="498040"/>
            <a:ext cx="3586856" cy="185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33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B7B83-39C2-D22A-ABC4-F8D7389DEEF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122C11A-9A00-CBC4-692A-BB7B50A9774C}"/>
              </a:ext>
            </a:extLst>
          </p:cNvPr>
          <p:cNvSpPr>
            <a:spLocks noGrp="1"/>
          </p:cNvSpPr>
          <p:nvPr>
            <p:ph type="title"/>
          </p:nvPr>
        </p:nvSpPr>
        <p:spPr>
          <a:xfrm>
            <a:off x="981857" y="288601"/>
            <a:ext cx="10228285" cy="854535"/>
          </a:xfrm>
        </p:spPr>
        <p:txBody>
          <a:bodyPr>
            <a:normAutofit fontScale="90000"/>
          </a:bodyPr>
          <a:lstStyle/>
          <a:p>
            <a:br>
              <a:rPr lang="en-US" sz="3600" noProof="0" dirty="0">
                <a:latin typeface="Source Sans Pro"/>
                <a:ea typeface="Source Sans Pro"/>
              </a:rPr>
            </a:br>
            <a:r>
              <a:rPr kumimoji="0" lang="en-US" sz="3600" b="0" i="0" u="none" strike="noStrike" kern="1200" cap="all" spc="0" normalizeH="0" baseline="0" noProof="0" dirty="0">
                <a:ln>
                  <a:noFill/>
                </a:ln>
                <a:solidFill>
                  <a:schemeClr val="bg1"/>
                </a:solidFill>
                <a:effectLst/>
                <a:uLnTx/>
                <a:uFillTx/>
                <a:latin typeface="+mj-lt"/>
                <a:ea typeface="+mn-ea"/>
                <a:cs typeface="+mn-cs"/>
              </a:rPr>
              <a:t>Configurability, modularity and portability</a:t>
            </a:r>
            <a:br>
              <a:rPr lang="en-US" sz="3600" noProof="0" dirty="0"/>
            </a:br>
            <a:endParaRPr lang="en-US" noProof="0" dirty="0"/>
          </a:p>
        </p:txBody>
      </p:sp>
      <p:sp>
        <p:nvSpPr>
          <p:cNvPr id="25" name="Rectangle: Rounded Corners 3">
            <a:extLst>
              <a:ext uri="{FF2B5EF4-FFF2-40B4-BE49-F238E27FC236}">
                <a16:creationId xmlns:a16="http://schemas.microsoft.com/office/drawing/2014/main" id="{4A3966E1-A183-F1A5-C315-C8BF3B6BFB23}"/>
              </a:ext>
            </a:extLst>
          </p:cNvPr>
          <p:cNvSpPr/>
          <p:nvPr/>
        </p:nvSpPr>
        <p:spPr>
          <a:xfrm>
            <a:off x="1083948" y="2122099"/>
            <a:ext cx="2359136" cy="2954387"/>
          </a:xfrm>
          <a:prstGeom prst="roundRect">
            <a:avLst>
              <a:gd name="adj" fmla="val 2925"/>
            </a:avLst>
          </a:prstGeom>
          <a:solidFill>
            <a:srgbClr val="FBFAFD"/>
          </a:solidFill>
          <a:ln>
            <a:noFill/>
          </a:ln>
          <a:effectLst>
            <a:outerShdw blurRad="254000" dist="38100" dir="5400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r>
              <a:rPr lang="en-US" sz="2000" b="1" noProof="0" dirty="0">
                <a:solidFill>
                  <a:srgbClr val="003052"/>
                </a:solidFill>
                <a:latin typeface="Source Sans Pro"/>
              </a:rPr>
              <a:t>Challenge:</a:t>
            </a:r>
          </a:p>
          <a:p>
            <a:pPr algn="ctr" defTabSz="855878"/>
            <a:r>
              <a:rPr lang="en-US" sz="2000" b="1" noProof="0" dirty="0">
                <a:solidFill>
                  <a:srgbClr val="003052"/>
                </a:solidFill>
                <a:latin typeface="Source Sans Pro"/>
              </a:rPr>
              <a:t>Simplify hardware configuration</a:t>
            </a:r>
          </a:p>
        </p:txBody>
      </p:sp>
      <p:sp>
        <p:nvSpPr>
          <p:cNvPr id="26" name="Rectangle: Rounded Corners 4">
            <a:extLst>
              <a:ext uri="{FF2B5EF4-FFF2-40B4-BE49-F238E27FC236}">
                <a16:creationId xmlns:a16="http://schemas.microsoft.com/office/drawing/2014/main" id="{55B92EBE-2122-E01F-6C8C-E10DA01B4652}"/>
              </a:ext>
            </a:extLst>
          </p:cNvPr>
          <p:cNvSpPr/>
          <p:nvPr/>
        </p:nvSpPr>
        <p:spPr>
          <a:xfrm>
            <a:off x="3638938" y="2122099"/>
            <a:ext cx="2359136" cy="2954387"/>
          </a:xfrm>
          <a:prstGeom prst="roundRect">
            <a:avLst>
              <a:gd name="adj" fmla="val 2047"/>
            </a:avLst>
          </a:prstGeom>
          <a:solidFill>
            <a:srgbClr val="FBFAFD"/>
          </a:solidFill>
          <a:ln>
            <a:noFill/>
          </a:ln>
          <a:effectLst>
            <a:outerShdw blurRad="254000" dist="38100" dir="5400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5878"/>
            <a:endParaRPr lang="en-US" sz="2000" b="1" noProof="0" dirty="0">
              <a:solidFill>
                <a:srgbClr val="003052"/>
              </a:solidFill>
              <a:highlight>
                <a:srgbClr val="FFFF00"/>
              </a:highlight>
              <a:latin typeface="Source Sans Pro"/>
            </a:endParaRPr>
          </a:p>
          <a:p>
            <a:pPr algn="ctr" defTabSz="855878"/>
            <a:endParaRPr lang="en-US" sz="2000" b="1" noProof="0" dirty="0">
              <a:solidFill>
                <a:srgbClr val="003052"/>
              </a:solidFill>
              <a:highlight>
                <a:srgbClr val="FFFF00"/>
              </a:highlight>
              <a:latin typeface="Source Sans Pro"/>
            </a:endParaRPr>
          </a:p>
          <a:p>
            <a:pPr algn="ctr" defTabSz="855878"/>
            <a:endParaRPr lang="en-US" sz="2000" b="1" noProof="0" dirty="0">
              <a:solidFill>
                <a:srgbClr val="003052"/>
              </a:solidFill>
              <a:highlight>
                <a:srgbClr val="FFFF00"/>
              </a:highlight>
              <a:latin typeface="Source Sans Pro"/>
            </a:endParaRPr>
          </a:p>
          <a:p>
            <a:pPr algn="ctr" defTabSz="855878"/>
            <a:r>
              <a:rPr lang="en-US" sz="2000" b="1" noProof="0" dirty="0">
                <a:solidFill>
                  <a:srgbClr val="003052"/>
                </a:solidFill>
                <a:latin typeface="Source Sans Pro"/>
              </a:rPr>
              <a:t>Standardization</a:t>
            </a:r>
          </a:p>
        </p:txBody>
      </p:sp>
      <p:sp>
        <p:nvSpPr>
          <p:cNvPr id="27" name="Rectangle: Rounded Corners 7">
            <a:extLst>
              <a:ext uri="{FF2B5EF4-FFF2-40B4-BE49-F238E27FC236}">
                <a16:creationId xmlns:a16="http://schemas.microsoft.com/office/drawing/2014/main" id="{77DB70B5-1BEB-0A0A-A1A6-ECF3606B61B9}"/>
              </a:ext>
            </a:extLst>
          </p:cNvPr>
          <p:cNvSpPr/>
          <p:nvPr/>
        </p:nvSpPr>
        <p:spPr>
          <a:xfrm>
            <a:off x="6193929" y="2122099"/>
            <a:ext cx="2359136" cy="2954387"/>
          </a:xfrm>
          <a:prstGeom prst="roundRect">
            <a:avLst>
              <a:gd name="adj" fmla="val 2047"/>
            </a:avLst>
          </a:prstGeom>
          <a:solidFill>
            <a:srgbClr val="FBFAFD"/>
          </a:solidFill>
          <a:ln>
            <a:noFill/>
          </a:ln>
          <a:effectLst>
            <a:outerShdw blurRad="254000" dist="38100" dir="5400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r>
              <a:rPr lang="en-US" sz="2000" b="1" noProof="0" dirty="0">
                <a:solidFill>
                  <a:srgbClr val="003052"/>
                </a:solidFill>
                <a:latin typeface="Source Sans Pro"/>
              </a:rPr>
              <a:t>Kconfig</a:t>
            </a:r>
          </a:p>
          <a:p>
            <a:pPr algn="ctr" defTabSz="855878"/>
            <a:r>
              <a:rPr lang="en-US" sz="2000" b="1" dirty="0">
                <a:solidFill>
                  <a:srgbClr val="003052"/>
                </a:solidFill>
                <a:latin typeface="Source Sans Pro"/>
              </a:rPr>
              <a:t>Device tree</a:t>
            </a:r>
            <a:endParaRPr lang="en-US" sz="2000" b="1" noProof="0" dirty="0">
              <a:solidFill>
                <a:srgbClr val="003052"/>
              </a:solidFill>
              <a:latin typeface="Source Sans Pro"/>
            </a:endParaRPr>
          </a:p>
        </p:txBody>
      </p:sp>
      <p:sp>
        <p:nvSpPr>
          <p:cNvPr id="28" name="Rectangle: Rounded Corners 8">
            <a:extLst>
              <a:ext uri="{FF2B5EF4-FFF2-40B4-BE49-F238E27FC236}">
                <a16:creationId xmlns:a16="http://schemas.microsoft.com/office/drawing/2014/main" id="{44B14CA8-F0B4-6C8C-7D01-02AEA0B21841}"/>
              </a:ext>
            </a:extLst>
          </p:cNvPr>
          <p:cNvSpPr/>
          <p:nvPr/>
        </p:nvSpPr>
        <p:spPr>
          <a:xfrm>
            <a:off x="8748921" y="2122099"/>
            <a:ext cx="2359136" cy="2954387"/>
          </a:xfrm>
          <a:prstGeom prst="roundRect">
            <a:avLst>
              <a:gd name="adj" fmla="val 2047"/>
            </a:avLst>
          </a:prstGeom>
          <a:solidFill>
            <a:srgbClr val="FBFAFD"/>
          </a:solidFill>
          <a:ln>
            <a:noFill/>
          </a:ln>
          <a:effectLst>
            <a:outerShdw blurRad="254000" dist="38100" dir="5400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5878"/>
            <a:endParaRPr lang="en-US" sz="2000" b="1" noProof="0" dirty="0">
              <a:solidFill>
                <a:srgbClr val="003052"/>
              </a:solidFill>
              <a:highlight>
                <a:srgbClr val="FFFF00"/>
              </a:highlight>
              <a:latin typeface="Source Sans Pro"/>
            </a:endParaRPr>
          </a:p>
          <a:p>
            <a:pPr algn="ctr" defTabSz="855878"/>
            <a:endParaRPr lang="en-US" sz="2000" b="1" noProof="0" dirty="0">
              <a:solidFill>
                <a:srgbClr val="003052"/>
              </a:solidFill>
              <a:highlight>
                <a:srgbClr val="FFFF00"/>
              </a:highlight>
              <a:latin typeface="Source Sans Pro"/>
            </a:endParaRPr>
          </a:p>
          <a:p>
            <a:pPr algn="ctr" defTabSz="855878"/>
            <a:endParaRPr lang="en-US" sz="2000" b="1" noProof="0" dirty="0">
              <a:solidFill>
                <a:srgbClr val="003052"/>
              </a:solidFill>
              <a:highlight>
                <a:srgbClr val="FFFF00"/>
              </a:highlight>
              <a:latin typeface="Source Sans Pro"/>
            </a:endParaRPr>
          </a:p>
          <a:p>
            <a:pPr algn="ctr" defTabSz="855878"/>
            <a:r>
              <a:rPr lang="en-US" sz="2000" b="1" noProof="0" dirty="0">
                <a:solidFill>
                  <a:srgbClr val="003052"/>
                </a:solidFill>
                <a:latin typeface="Source Sans Pro"/>
              </a:rPr>
              <a:t>Describe and configure the hardware</a:t>
            </a:r>
          </a:p>
        </p:txBody>
      </p:sp>
      <p:pic>
        <p:nvPicPr>
          <p:cNvPr id="1025" name="Picture 2" descr="Zephyr Project Documentation — Zephyr Project Documentation">
            <a:extLst>
              <a:ext uri="{FF2B5EF4-FFF2-40B4-BE49-F238E27FC236}">
                <a16:creationId xmlns:a16="http://schemas.microsoft.com/office/drawing/2014/main" id="{48EFBFFC-0D08-1310-D037-F79936547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0579" y="2785995"/>
            <a:ext cx="1025835" cy="6430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1026" descr="Une image contenant noir, obscurité">
            <a:extLst>
              <a:ext uri="{FF2B5EF4-FFF2-40B4-BE49-F238E27FC236}">
                <a16:creationId xmlns:a16="http://schemas.microsoft.com/office/drawing/2014/main" id="{69B2EDFC-F031-CAB9-AAF5-CFF0ED83A1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6306" y="2785995"/>
            <a:ext cx="644400" cy="644400"/>
          </a:xfrm>
          <a:prstGeom prst="rect">
            <a:avLst/>
          </a:prstGeom>
        </p:spPr>
      </p:pic>
      <p:pic>
        <p:nvPicPr>
          <p:cNvPr id="1028" name="Image 1027" descr="Une image contenant noir, obscurité, capture d’écran">
            <a:extLst>
              <a:ext uri="{FF2B5EF4-FFF2-40B4-BE49-F238E27FC236}">
                <a16:creationId xmlns:a16="http://schemas.microsoft.com/office/drawing/2014/main" id="{DBFCE37D-5D4A-5F4C-B3EC-03C7269B8F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1316" y="2785995"/>
            <a:ext cx="644400" cy="644400"/>
          </a:xfrm>
          <a:prstGeom prst="rect">
            <a:avLst/>
          </a:prstGeom>
        </p:spPr>
      </p:pic>
      <p:pic>
        <p:nvPicPr>
          <p:cNvPr id="3" name="Graphique 2" descr="Notes Post-it avec un remplissage uni">
            <a:extLst>
              <a:ext uri="{FF2B5EF4-FFF2-40B4-BE49-F238E27FC236}">
                <a16:creationId xmlns:a16="http://schemas.microsoft.com/office/drawing/2014/main" id="{DFA9EE1E-41F5-406D-45C1-9F0E08515D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06986" y="2785995"/>
            <a:ext cx="643005" cy="643005"/>
          </a:xfrm>
          <a:prstGeom prst="rect">
            <a:avLst/>
          </a:prstGeom>
        </p:spPr>
      </p:pic>
    </p:spTree>
    <p:extLst>
      <p:ext uri="{BB962C8B-B14F-4D97-AF65-F5344CB8AC3E}">
        <p14:creationId xmlns:p14="http://schemas.microsoft.com/office/powerpoint/2010/main" val="3661092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17CA8-2055-9254-FEA5-08860F07A277}"/>
            </a:ext>
          </a:extLst>
        </p:cNvPr>
        <p:cNvGrpSpPr/>
        <p:nvPr/>
      </p:nvGrpSpPr>
      <p:grpSpPr>
        <a:xfrm>
          <a:off x="0" y="0"/>
          <a:ext cx="0" cy="0"/>
          <a:chOff x="0" y="0"/>
          <a:chExt cx="0" cy="0"/>
        </a:xfrm>
      </p:grpSpPr>
      <p:pic>
        <p:nvPicPr>
          <p:cNvPr id="2" name="Picture 12" descr="A black rectangle with white dots&#10;&#10;AI-generated content may be incorrect.">
            <a:extLst>
              <a:ext uri="{FF2B5EF4-FFF2-40B4-BE49-F238E27FC236}">
                <a16:creationId xmlns:a16="http://schemas.microsoft.com/office/drawing/2014/main" id="{4A0806A2-CBC9-6954-0E0B-83E7ED09A80E}"/>
              </a:ext>
            </a:extLst>
          </p:cNvPr>
          <p:cNvPicPr>
            <a:picLocks noChangeAspect="1"/>
          </p:cNvPicPr>
          <p:nvPr/>
        </p:nvPicPr>
        <p:blipFill>
          <a:blip r:embed="rId3">
            <a:extLst>
              <a:ext uri="{28A0092B-C50C-407E-A947-70E740481C1C}">
                <a14:useLocalDpi xmlns:a14="http://schemas.microsoft.com/office/drawing/2010/main" val="0"/>
              </a:ext>
            </a:extLst>
          </a:blip>
          <a:srcRect l="589" t="7857" b="-195"/>
          <a:stretch/>
        </p:blipFill>
        <p:spPr>
          <a:xfrm>
            <a:off x="8083180" y="0"/>
            <a:ext cx="4108820" cy="6858001"/>
          </a:xfrm>
          <a:prstGeom prst="rect">
            <a:avLst/>
          </a:prstGeom>
        </p:spPr>
      </p:pic>
      <p:sp>
        <p:nvSpPr>
          <p:cNvPr id="7" name="ZoneTexte 6">
            <a:extLst>
              <a:ext uri="{FF2B5EF4-FFF2-40B4-BE49-F238E27FC236}">
                <a16:creationId xmlns:a16="http://schemas.microsoft.com/office/drawing/2014/main" id="{73484AEC-1270-4406-814E-3250180E0ADF}"/>
              </a:ext>
            </a:extLst>
          </p:cNvPr>
          <p:cNvSpPr txBox="1"/>
          <p:nvPr/>
        </p:nvSpPr>
        <p:spPr>
          <a:xfrm>
            <a:off x="315902" y="760215"/>
            <a:ext cx="7451376" cy="4542782"/>
          </a:xfrm>
          <a:prstGeom prst="rect">
            <a:avLst/>
          </a:prstGeom>
          <a:noFill/>
        </p:spPr>
        <p:txBody>
          <a:bodyPr wrap="square" lIns="109728" tIns="54864" rIns="109728" bIns="54864" rtlCol="0" anchor="t">
            <a:spAutoFit/>
          </a:bodyPr>
          <a:lstStyle/>
          <a:p>
            <a:pPr lvl="0" algn="ctr"/>
            <a:r>
              <a:rPr lang="en-US" sz="2400" i="1" noProof="0" dirty="0">
                <a:solidFill>
                  <a:srgbClr val="FFD518"/>
                </a:solidFill>
              </a:rPr>
              <a:t>Zephyr provides configuration options </a:t>
            </a:r>
            <a:r>
              <a:rPr lang="en-US" sz="2400" i="1" dirty="0">
                <a:solidFill>
                  <a:srgbClr val="FFD518"/>
                </a:solidFill>
              </a:rPr>
              <a:t>using Kconfig</a:t>
            </a:r>
            <a:endParaRPr lang="en-US" sz="2400" noProof="0" dirty="0">
              <a:solidFill>
                <a:srgbClr val="FFD518"/>
              </a:solidFill>
            </a:endParaRPr>
          </a:p>
          <a:p>
            <a:pPr lvl="0"/>
            <a:endParaRPr lang="en-US" sz="2400" noProof="0" dirty="0">
              <a:solidFill>
                <a:schemeClr val="bg1"/>
              </a:solidFill>
            </a:endParaRPr>
          </a:p>
          <a:p>
            <a:pPr lvl="0">
              <a:buFontTx/>
              <a:buBlip>
                <a:blip r:embed="rId4"/>
              </a:buBlip>
            </a:pPr>
            <a:r>
              <a:rPr lang="en-US" sz="2400" noProof="0" dirty="0">
                <a:solidFill>
                  <a:schemeClr val="bg1"/>
                </a:solidFill>
              </a:rPr>
              <a:t>Configuration of kernel features</a:t>
            </a:r>
            <a:r>
              <a:rPr lang="en-US" sz="2400" dirty="0">
                <a:solidFill>
                  <a:schemeClr val="bg1"/>
                </a:solidFill>
              </a:rPr>
              <a:t>, device drivers and peripherals, integration and </a:t>
            </a:r>
            <a:r>
              <a:rPr lang="en-US" sz="2400" noProof="0" dirty="0">
                <a:solidFill>
                  <a:schemeClr val="bg1"/>
                </a:solidFill>
              </a:rPr>
              <a:t>configuration of modules and subsystems</a:t>
            </a:r>
          </a:p>
          <a:p>
            <a:pPr lvl="0">
              <a:buFontTx/>
              <a:buBlip>
                <a:blip r:embed="rId4"/>
              </a:buBlip>
            </a:pPr>
            <a:endParaRPr lang="en-US" sz="2400" dirty="0">
              <a:solidFill>
                <a:schemeClr val="bg1"/>
              </a:solidFill>
            </a:endParaRPr>
          </a:p>
          <a:p>
            <a:pPr lvl="0">
              <a:buFontTx/>
              <a:buBlip>
                <a:blip r:embed="rId4"/>
              </a:buBlip>
            </a:pPr>
            <a:r>
              <a:rPr lang="en-US" sz="2400" dirty="0">
                <a:solidFill>
                  <a:schemeClr val="bg1"/>
                </a:solidFill>
              </a:rPr>
              <a:t>Management of dependencies</a:t>
            </a:r>
          </a:p>
          <a:p>
            <a:pPr lvl="0">
              <a:buFontTx/>
              <a:buBlip>
                <a:blip r:embed="rId4"/>
              </a:buBlip>
            </a:pPr>
            <a:endParaRPr lang="en-US" sz="2400" dirty="0">
              <a:solidFill>
                <a:schemeClr val="bg1"/>
              </a:solidFill>
            </a:endParaRPr>
          </a:p>
          <a:p>
            <a:pPr lvl="0">
              <a:buFontTx/>
              <a:buBlip>
                <a:blip r:embed="rId4"/>
              </a:buBlip>
            </a:pPr>
            <a:r>
              <a:rPr lang="en-US" sz="2400" noProof="0" dirty="0">
                <a:solidFill>
                  <a:schemeClr val="bg1"/>
                </a:solidFill>
              </a:rPr>
              <a:t>Application custom configuration entries</a:t>
            </a:r>
          </a:p>
          <a:p>
            <a:pPr lvl="0"/>
            <a:endParaRPr lang="en-US" sz="2400" noProof="0" dirty="0">
              <a:solidFill>
                <a:schemeClr val="bg1"/>
              </a:solidFill>
            </a:endParaRPr>
          </a:p>
          <a:p>
            <a:pPr lvl="0">
              <a:buFontTx/>
              <a:buBlip>
                <a:blip r:embed="rId4"/>
              </a:buBlip>
            </a:pPr>
            <a:r>
              <a:rPr lang="en-US" sz="2400" noProof="0" dirty="0">
                <a:solidFill>
                  <a:schemeClr val="bg1"/>
                </a:solidFill>
              </a:rPr>
              <a:t>Configuration of project using the main configuration file “prj.conf” and the boards/socs configuration files</a:t>
            </a:r>
          </a:p>
        </p:txBody>
      </p:sp>
      <p:pic>
        <p:nvPicPr>
          <p:cNvPr id="10" name="Picture 2" descr="Zephyr Project Documentation — Zephyr Project Documentation">
            <a:extLst>
              <a:ext uri="{FF2B5EF4-FFF2-40B4-BE49-F238E27FC236}">
                <a16:creationId xmlns:a16="http://schemas.microsoft.com/office/drawing/2014/main" id="{6BD22D2D-BF30-6D9A-0B8A-AD098641A1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02" y="5579165"/>
            <a:ext cx="1156706" cy="725037"/>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Image 13" descr="Une image contenant texte, Appareils électroniques, capture d’écran, logiciel&#10;&#10;Le contenu généré par l’IA peut être incorrect.">
            <a:extLst>
              <a:ext uri="{FF2B5EF4-FFF2-40B4-BE49-F238E27FC236}">
                <a16:creationId xmlns:a16="http://schemas.microsoft.com/office/drawing/2014/main" id="{5E95B99C-07F7-5858-8917-7AC6CF1F5322}"/>
              </a:ext>
            </a:extLst>
          </p:cNvPr>
          <p:cNvPicPr>
            <a:picLocks noChangeAspect="1"/>
          </p:cNvPicPr>
          <p:nvPr/>
        </p:nvPicPr>
        <p:blipFill>
          <a:blip r:embed="rId6">
            <a:extLst>
              <a:ext uri="{28A0092B-C50C-407E-A947-70E740481C1C}">
                <a14:useLocalDpi xmlns:a14="http://schemas.microsoft.com/office/drawing/2010/main" val="0"/>
              </a:ext>
            </a:extLst>
          </a:blip>
          <a:srcRect r="18196"/>
          <a:stretch/>
        </p:blipFill>
        <p:spPr>
          <a:xfrm>
            <a:off x="8083180" y="0"/>
            <a:ext cx="4125587" cy="6647950"/>
          </a:xfrm>
          <a:prstGeom prst="rect">
            <a:avLst/>
          </a:prstGeom>
        </p:spPr>
      </p:pic>
      <p:pic>
        <p:nvPicPr>
          <p:cNvPr id="15" name="Image 14" descr="Une image contenant texte, Appareils électroniques, capture d’écran, logiciel&#10;&#10;Le contenu généré par l’IA peut être incorrect.">
            <a:extLst>
              <a:ext uri="{FF2B5EF4-FFF2-40B4-BE49-F238E27FC236}">
                <a16:creationId xmlns:a16="http://schemas.microsoft.com/office/drawing/2014/main" id="{E19270A0-985F-8623-0F8E-EAB2002237A4}"/>
              </a:ext>
            </a:extLst>
          </p:cNvPr>
          <p:cNvPicPr>
            <a:picLocks noChangeAspect="1"/>
          </p:cNvPicPr>
          <p:nvPr/>
        </p:nvPicPr>
        <p:blipFill>
          <a:blip r:embed="rId6">
            <a:extLst>
              <a:ext uri="{28A0092B-C50C-407E-A947-70E740481C1C}">
                <a14:useLocalDpi xmlns:a14="http://schemas.microsoft.com/office/drawing/2010/main" val="0"/>
              </a:ext>
            </a:extLst>
          </a:blip>
          <a:srcRect t="60251"/>
          <a:stretch/>
        </p:blipFill>
        <p:spPr>
          <a:xfrm>
            <a:off x="8083180" y="4696327"/>
            <a:ext cx="4125587" cy="2161673"/>
          </a:xfrm>
          <a:prstGeom prst="rect">
            <a:avLst/>
          </a:prstGeom>
        </p:spPr>
      </p:pic>
      <p:pic>
        <p:nvPicPr>
          <p:cNvPr id="6" name="Image 5" descr="Une image contenant texte, Police, capture d’écran, blanc&#10;&#10;Le contenu généré par l’IA peut être incorrect.">
            <a:extLst>
              <a:ext uri="{FF2B5EF4-FFF2-40B4-BE49-F238E27FC236}">
                <a16:creationId xmlns:a16="http://schemas.microsoft.com/office/drawing/2014/main" id="{902F1B0C-F5A9-C614-6D46-4B78DC266D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6331" y="4949865"/>
            <a:ext cx="4253202" cy="6293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8178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2B79D-0861-A10C-FA60-174C8DB0C900}"/>
            </a:ext>
          </a:extLst>
        </p:cNvPr>
        <p:cNvGrpSpPr/>
        <p:nvPr/>
      </p:nvGrpSpPr>
      <p:grpSpPr>
        <a:xfrm>
          <a:off x="0" y="0"/>
          <a:ext cx="0" cy="0"/>
          <a:chOff x="0" y="0"/>
          <a:chExt cx="0" cy="0"/>
        </a:xfrm>
      </p:grpSpPr>
      <p:pic>
        <p:nvPicPr>
          <p:cNvPr id="2" name="Picture 12" descr="A black rectangle with white dots&#10;&#10;AI-generated content may be incorrect.">
            <a:extLst>
              <a:ext uri="{FF2B5EF4-FFF2-40B4-BE49-F238E27FC236}">
                <a16:creationId xmlns:a16="http://schemas.microsoft.com/office/drawing/2014/main" id="{3C587130-9274-0114-5986-F09B81A0FD7E}"/>
              </a:ext>
            </a:extLst>
          </p:cNvPr>
          <p:cNvPicPr>
            <a:picLocks noChangeAspect="1"/>
          </p:cNvPicPr>
          <p:nvPr/>
        </p:nvPicPr>
        <p:blipFill>
          <a:blip r:embed="rId3">
            <a:extLst>
              <a:ext uri="{28A0092B-C50C-407E-A947-70E740481C1C}">
                <a14:useLocalDpi xmlns:a14="http://schemas.microsoft.com/office/drawing/2010/main" val="0"/>
              </a:ext>
            </a:extLst>
          </a:blip>
          <a:srcRect l="589" t="7857" b="-195"/>
          <a:stretch/>
        </p:blipFill>
        <p:spPr>
          <a:xfrm>
            <a:off x="0" y="-1"/>
            <a:ext cx="4108820" cy="6858001"/>
          </a:xfrm>
          <a:prstGeom prst="rect">
            <a:avLst/>
          </a:prstGeom>
        </p:spPr>
      </p:pic>
      <p:sp>
        <p:nvSpPr>
          <p:cNvPr id="6" name="ZoneTexte 5">
            <a:extLst>
              <a:ext uri="{FF2B5EF4-FFF2-40B4-BE49-F238E27FC236}">
                <a16:creationId xmlns:a16="http://schemas.microsoft.com/office/drawing/2014/main" id="{ACCEB815-6D81-E80D-CC59-3457AD675682}"/>
              </a:ext>
            </a:extLst>
          </p:cNvPr>
          <p:cNvSpPr txBox="1"/>
          <p:nvPr/>
        </p:nvSpPr>
        <p:spPr>
          <a:xfrm>
            <a:off x="315902" y="384728"/>
            <a:ext cx="3313043" cy="5816977"/>
          </a:xfrm>
          <a:prstGeom prst="rect">
            <a:avLst/>
          </a:prstGeom>
          <a:noFill/>
        </p:spPr>
        <p:txBody>
          <a:bodyPr wrap="square" lIns="36000" tIns="0" rIns="36000" bIns="0" rtlCol="0">
            <a:spAutoFit/>
          </a:bodyPr>
          <a:lstStyle/>
          <a:p>
            <a:r>
              <a:rPr lang="en-US" sz="1400" noProof="0" dirty="0">
                <a:solidFill>
                  <a:schemeClr val="bg1"/>
                </a:solidFill>
              </a:rPr>
              <a:t>/dts-v1/;</a:t>
            </a:r>
          </a:p>
          <a:p>
            <a:endParaRPr lang="en-US" sz="1400" noProof="0" dirty="0">
              <a:solidFill>
                <a:schemeClr val="bg1"/>
              </a:solidFill>
            </a:endParaRPr>
          </a:p>
          <a:p>
            <a:r>
              <a:rPr lang="en-US" sz="1400" noProof="0" dirty="0">
                <a:solidFill>
                  <a:schemeClr val="bg1"/>
                </a:solidFill>
              </a:rPr>
              <a:t>#include &lt;espressif/esp32/esp32.dtsi&gt;</a:t>
            </a:r>
          </a:p>
          <a:p>
            <a:endParaRPr lang="en-US" sz="1400" noProof="0" dirty="0">
              <a:solidFill>
                <a:schemeClr val="bg1"/>
              </a:solidFill>
            </a:endParaRPr>
          </a:p>
          <a:p>
            <a:r>
              <a:rPr lang="en-US" sz="1400" noProof="0" dirty="0">
                <a:solidFill>
                  <a:schemeClr val="bg1"/>
                </a:solidFill>
              </a:rPr>
              <a:t>/ {</a:t>
            </a:r>
          </a:p>
          <a:p>
            <a:r>
              <a:rPr lang="en-US" sz="1400" noProof="0" dirty="0">
                <a:solidFill>
                  <a:schemeClr val="bg1"/>
                </a:solidFill>
              </a:rPr>
              <a:t>  model = "Espressif ESP32-DevkitC";</a:t>
            </a:r>
          </a:p>
          <a:p>
            <a:r>
              <a:rPr lang="en-US" sz="1400" noProof="0" dirty="0">
                <a:solidFill>
                  <a:schemeClr val="bg1"/>
                </a:solidFill>
              </a:rPr>
              <a:t>  compatible = "espressif,esp32";</a:t>
            </a:r>
          </a:p>
          <a:p>
            <a:endParaRPr lang="en-US" sz="1400" noProof="0" dirty="0">
              <a:solidFill>
                <a:schemeClr val="bg1"/>
              </a:solidFill>
            </a:endParaRPr>
          </a:p>
          <a:p>
            <a:r>
              <a:rPr lang="en-US" sz="1400" noProof="0" dirty="0">
                <a:solidFill>
                  <a:schemeClr val="bg1"/>
                </a:solidFill>
              </a:rPr>
              <a:t>  chosen {</a:t>
            </a:r>
          </a:p>
          <a:p>
            <a:r>
              <a:rPr lang="en-US" sz="1400" noProof="0" dirty="0">
                <a:solidFill>
                  <a:schemeClr val="bg1"/>
                </a:solidFill>
              </a:rPr>
              <a:t>    zephyr,console = &amp;uart0;</a:t>
            </a:r>
          </a:p>
          <a:p>
            <a:r>
              <a:rPr lang="en-US" sz="1400" noProof="0" dirty="0">
                <a:solidFill>
                  <a:schemeClr val="bg1"/>
                </a:solidFill>
              </a:rPr>
              <a:t>    zephyr,shell-uart = &amp;uart0;</a:t>
            </a:r>
          </a:p>
          <a:p>
            <a:r>
              <a:rPr lang="en-US" sz="1400" noProof="0" dirty="0">
                <a:solidFill>
                  <a:schemeClr val="bg1"/>
                </a:solidFill>
              </a:rPr>
              <a:t>  };</a:t>
            </a:r>
          </a:p>
          <a:p>
            <a:r>
              <a:rPr lang="en-US" sz="1400" noProof="0" dirty="0">
                <a:solidFill>
                  <a:schemeClr val="bg1"/>
                </a:solidFill>
              </a:rPr>
              <a:t>};</a:t>
            </a:r>
          </a:p>
          <a:p>
            <a:endParaRPr lang="en-US" sz="1400" noProof="0" dirty="0">
              <a:solidFill>
                <a:schemeClr val="bg1"/>
              </a:solidFill>
            </a:endParaRPr>
          </a:p>
          <a:p>
            <a:r>
              <a:rPr lang="en-US" sz="1400" noProof="0" dirty="0">
                <a:solidFill>
                  <a:schemeClr val="bg1"/>
                </a:solidFill>
              </a:rPr>
              <a:t>&amp;uart0 {</a:t>
            </a:r>
          </a:p>
          <a:p>
            <a:r>
              <a:rPr lang="en-US" sz="1400" noProof="0" dirty="0">
                <a:solidFill>
                  <a:schemeClr val="bg1"/>
                </a:solidFill>
              </a:rPr>
              <a:t>  status = "okay";</a:t>
            </a:r>
          </a:p>
          <a:p>
            <a:r>
              <a:rPr lang="en-US" sz="1400" dirty="0">
                <a:solidFill>
                  <a:schemeClr val="bg1"/>
                </a:solidFill>
              </a:rPr>
              <a:t>  </a:t>
            </a:r>
            <a:r>
              <a:rPr lang="en-US" sz="1400" noProof="0" dirty="0">
                <a:solidFill>
                  <a:schemeClr val="bg1"/>
                </a:solidFill>
              </a:rPr>
              <a:t>current-speed = &lt;115200&gt;;</a:t>
            </a:r>
          </a:p>
          <a:p>
            <a:r>
              <a:rPr lang="en-US" sz="1400" noProof="0" dirty="0">
                <a:solidFill>
                  <a:schemeClr val="bg1"/>
                </a:solidFill>
              </a:rPr>
              <a:t>};</a:t>
            </a:r>
          </a:p>
          <a:p>
            <a:endParaRPr lang="en-US" sz="1400" dirty="0">
              <a:solidFill>
                <a:schemeClr val="bg1"/>
              </a:solidFill>
            </a:endParaRPr>
          </a:p>
          <a:p>
            <a:r>
              <a:rPr lang="en-US" sz="1400" noProof="0" dirty="0">
                <a:solidFill>
                  <a:schemeClr val="bg1"/>
                </a:solidFill>
              </a:rPr>
              <a:t>&amp;uart1 {</a:t>
            </a:r>
          </a:p>
          <a:p>
            <a:r>
              <a:rPr lang="en-US" sz="1400" dirty="0">
                <a:solidFill>
                  <a:schemeClr val="bg1"/>
                </a:solidFill>
              </a:rPr>
              <a:t>  </a:t>
            </a:r>
            <a:r>
              <a:rPr lang="en-US" sz="1400" noProof="0" dirty="0">
                <a:solidFill>
                  <a:schemeClr val="bg1"/>
                </a:solidFill>
              </a:rPr>
              <a:t>status = "okay";</a:t>
            </a:r>
            <a:endParaRPr lang="en-US" sz="1400" dirty="0">
              <a:solidFill>
                <a:schemeClr val="bg1"/>
              </a:solidFill>
            </a:endParaRPr>
          </a:p>
          <a:p>
            <a:r>
              <a:rPr lang="en-US" sz="1400" noProof="0" dirty="0">
                <a:solidFill>
                  <a:schemeClr val="bg1"/>
                </a:solidFill>
              </a:rPr>
              <a:t>  current-speed = &lt;115200&gt;;</a:t>
            </a:r>
          </a:p>
          <a:p>
            <a:r>
              <a:rPr lang="en-US" sz="1400" noProof="0" dirty="0">
                <a:solidFill>
                  <a:schemeClr val="bg1"/>
                </a:solidFill>
              </a:rPr>
              <a:t>  modbus0 {</a:t>
            </a:r>
          </a:p>
          <a:p>
            <a:r>
              <a:rPr lang="en-US" sz="1400" noProof="0" dirty="0">
                <a:solidFill>
                  <a:schemeClr val="bg1"/>
                </a:solidFill>
              </a:rPr>
              <a:t>    compatible = "zephyr,modbus-serial";</a:t>
            </a:r>
          </a:p>
          <a:p>
            <a:r>
              <a:rPr lang="en-US" sz="1400" noProof="0" dirty="0">
                <a:solidFill>
                  <a:schemeClr val="bg1"/>
                </a:solidFill>
              </a:rPr>
              <a:t>    status = "okay";</a:t>
            </a:r>
          </a:p>
          <a:p>
            <a:r>
              <a:rPr lang="en-US" sz="1400" noProof="0" dirty="0">
                <a:solidFill>
                  <a:schemeClr val="bg1"/>
                </a:solidFill>
              </a:rPr>
              <a:t>  };</a:t>
            </a:r>
          </a:p>
          <a:p>
            <a:r>
              <a:rPr lang="en-US" sz="1400" noProof="0" dirty="0">
                <a:solidFill>
                  <a:schemeClr val="bg1"/>
                </a:solidFill>
              </a:rPr>
              <a:t>};</a:t>
            </a:r>
          </a:p>
        </p:txBody>
      </p:sp>
      <p:sp>
        <p:nvSpPr>
          <p:cNvPr id="7" name="ZoneTexte 6">
            <a:extLst>
              <a:ext uri="{FF2B5EF4-FFF2-40B4-BE49-F238E27FC236}">
                <a16:creationId xmlns:a16="http://schemas.microsoft.com/office/drawing/2014/main" id="{644B7BDC-F2CD-2665-37F6-A31B93A3C817}"/>
              </a:ext>
            </a:extLst>
          </p:cNvPr>
          <p:cNvSpPr txBox="1"/>
          <p:nvPr/>
        </p:nvSpPr>
        <p:spPr>
          <a:xfrm>
            <a:off x="4424723" y="760216"/>
            <a:ext cx="7451376" cy="3804118"/>
          </a:xfrm>
          <a:prstGeom prst="rect">
            <a:avLst/>
          </a:prstGeom>
          <a:noFill/>
        </p:spPr>
        <p:txBody>
          <a:bodyPr wrap="square" lIns="109728" tIns="54864" rIns="109728" bIns="54864" rtlCol="0" anchor="t">
            <a:spAutoFit/>
          </a:bodyPr>
          <a:lstStyle/>
          <a:p>
            <a:pPr lvl="0" algn="ctr"/>
            <a:r>
              <a:rPr lang="en-US" sz="2400" i="1" noProof="0" dirty="0">
                <a:solidFill>
                  <a:srgbClr val="FFD518"/>
                </a:solidFill>
              </a:rPr>
              <a:t>Zephyr provides modularity using Device Tree</a:t>
            </a:r>
            <a:endParaRPr lang="en-US" sz="2400" noProof="0" dirty="0">
              <a:solidFill>
                <a:srgbClr val="FFD518"/>
              </a:solidFill>
            </a:endParaRPr>
          </a:p>
          <a:p>
            <a:pPr lvl="0"/>
            <a:endParaRPr lang="en-US" sz="2400" noProof="0" dirty="0">
              <a:solidFill>
                <a:schemeClr val="bg1"/>
              </a:solidFill>
            </a:endParaRPr>
          </a:p>
          <a:p>
            <a:pPr lvl="0">
              <a:buFontTx/>
              <a:buBlip>
                <a:blip r:embed="rId4"/>
              </a:buBlip>
            </a:pPr>
            <a:r>
              <a:rPr lang="en-US" sz="2400" noProof="0" dirty="0">
                <a:solidFill>
                  <a:schemeClr val="bg1"/>
                </a:solidFill>
              </a:rPr>
              <a:t>Describe the configuration of the hardware</a:t>
            </a:r>
          </a:p>
          <a:p>
            <a:pPr lvl="0">
              <a:buFontTx/>
              <a:buBlip>
                <a:blip r:embed="rId4"/>
              </a:buBlip>
            </a:pPr>
            <a:endParaRPr lang="en-US" sz="2400" noProof="0" dirty="0">
              <a:solidFill>
                <a:schemeClr val="bg1"/>
              </a:solidFill>
            </a:endParaRPr>
          </a:p>
          <a:p>
            <a:pPr lvl="0">
              <a:buFontTx/>
              <a:buBlip>
                <a:blip r:embed="rId4"/>
              </a:buBlip>
            </a:pPr>
            <a:r>
              <a:rPr lang="en-US" sz="2400" noProof="0" dirty="0">
                <a:solidFill>
                  <a:schemeClr val="bg1"/>
                </a:solidFill>
              </a:rPr>
              <a:t>Integrate and configure the drivers</a:t>
            </a:r>
          </a:p>
          <a:p>
            <a:pPr lvl="0">
              <a:buFontTx/>
              <a:buBlip>
                <a:blip r:embed="rId4"/>
              </a:buBlip>
            </a:pPr>
            <a:endParaRPr lang="en-US" sz="2400" dirty="0">
              <a:solidFill>
                <a:schemeClr val="bg1"/>
              </a:solidFill>
            </a:endParaRPr>
          </a:p>
          <a:p>
            <a:pPr lvl="0">
              <a:buFontTx/>
              <a:buBlip>
                <a:blip r:embed="rId4"/>
              </a:buBlip>
            </a:pPr>
            <a:r>
              <a:rPr lang="en-US" sz="2400" noProof="0" dirty="0">
                <a:solidFill>
                  <a:schemeClr val="bg1"/>
                </a:solidFill>
              </a:rPr>
              <a:t>Configuration of external modules subsystems</a:t>
            </a:r>
          </a:p>
          <a:p>
            <a:pPr lvl="0">
              <a:buFontTx/>
              <a:buBlip>
                <a:blip r:embed="rId4"/>
              </a:buBlip>
            </a:pPr>
            <a:endParaRPr lang="en-US" sz="2400" dirty="0">
              <a:solidFill>
                <a:schemeClr val="bg1"/>
              </a:solidFill>
            </a:endParaRPr>
          </a:p>
          <a:p>
            <a:pPr lvl="0">
              <a:buFontTx/>
              <a:buBlip>
                <a:blip r:embed="rId4"/>
              </a:buBlip>
            </a:pPr>
            <a:r>
              <a:rPr lang="en-US" sz="2400" noProof="0" dirty="0">
                <a:solidFill>
                  <a:schemeClr val="bg1"/>
                </a:solidFill>
              </a:rPr>
              <a:t>Device tree is translated to configuration and build options; it is not loaded dynamically on the target</a:t>
            </a:r>
          </a:p>
        </p:txBody>
      </p:sp>
      <p:pic>
        <p:nvPicPr>
          <p:cNvPr id="10" name="Picture 2" descr="Zephyr Project Documentation — Zephyr Project Documentation">
            <a:extLst>
              <a:ext uri="{FF2B5EF4-FFF2-40B4-BE49-F238E27FC236}">
                <a16:creationId xmlns:a16="http://schemas.microsoft.com/office/drawing/2014/main" id="{B6CCC16F-E52B-0B39-3269-85C93FC484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9392" y="5579165"/>
            <a:ext cx="1156706" cy="725037"/>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17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5449D-F43C-E287-EDE7-C5E87EDF583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FA8CAF-D613-920D-047F-1BCA59914329}"/>
              </a:ext>
            </a:extLst>
          </p:cNvPr>
          <p:cNvSpPr>
            <a:spLocks noGrp="1"/>
          </p:cNvSpPr>
          <p:nvPr>
            <p:ph type="title"/>
          </p:nvPr>
        </p:nvSpPr>
        <p:spPr>
          <a:xfrm>
            <a:off x="1354115" y="339627"/>
            <a:ext cx="9483770" cy="854535"/>
          </a:xfrm>
        </p:spPr>
        <p:txBody>
          <a:bodyPr>
            <a:normAutofit fontScale="90000"/>
          </a:bodyPr>
          <a:lstStyle/>
          <a:p>
            <a:br>
              <a:rPr lang="en-US" sz="3600" noProof="0" dirty="0">
                <a:latin typeface="Source Sans Pro"/>
                <a:ea typeface="Source Sans Pro"/>
              </a:rPr>
            </a:br>
            <a:r>
              <a:rPr lang="en-US" sz="3600" noProof="0" dirty="0">
                <a:latin typeface="Source Sans Pro"/>
                <a:ea typeface="Source Sans Pro"/>
              </a:rPr>
              <a:t>Security concerns in Zephyr RTOS</a:t>
            </a:r>
            <a:br>
              <a:rPr lang="en-US" sz="3600" noProof="0" dirty="0"/>
            </a:br>
            <a:endParaRPr lang="en-US" noProof="0" dirty="0"/>
          </a:p>
        </p:txBody>
      </p:sp>
      <p:sp>
        <p:nvSpPr>
          <p:cNvPr id="3" name="Rectangle: Rounded Corners 3">
            <a:extLst>
              <a:ext uri="{FF2B5EF4-FFF2-40B4-BE49-F238E27FC236}">
                <a16:creationId xmlns:a16="http://schemas.microsoft.com/office/drawing/2014/main" id="{519CDD74-1903-5D4C-E47A-0A32E8DC35B7}"/>
              </a:ext>
            </a:extLst>
          </p:cNvPr>
          <p:cNvSpPr/>
          <p:nvPr/>
        </p:nvSpPr>
        <p:spPr>
          <a:xfrm>
            <a:off x="1083948" y="2122099"/>
            <a:ext cx="2359136" cy="2954387"/>
          </a:xfrm>
          <a:prstGeom prst="roundRect">
            <a:avLst>
              <a:gd name="adj" fmla="val 2925"/>
            </a:avLst>
          </a:prstGeom>
          <a:solidFill>
            <a:srgbClr val="FBFAFD"/>
          </a:solidFill>
          <a:ln>
            <a:noFill/>
          </a:ln>
          <a:effectLst>
            <a:outerShdw blurRad="254000" dist="38100" dir="5400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r>
              <a:rPr lang="en-US" sz="2000" b="1" noProof="0" dirty="0">
                <a:solidFill>
                  <a:srgbClr val="003052"/>
                </a:solidFill>
                <a:latin typeface="Source Sans Pro"/>
              </a:rPr>
              <a:t>Connectivity</a:t>
            </a:r>
          </a:p>
        </p:txBody>
      </p:sp>
      <p:sp>
        <p:nvSpPr>
          <p:cNvPr id="6" name="Rectangle: Rounded Corners 4">
            <a:extLst>
              <a:ext uri="{FF2B5EF4-FFF2-40B4-BE49-F238E27FC236}">
                <a16:creationId xmlns:a16="http://schemas.microsoft.com/office/drawing/2014/main" id="{738E7320-FA60-82E1-EE71-3755E0FB0352}"/>
              </a:ext>
            </a:extLst>
          </p:cNvPr>
          <p:cNvSpPr/>
          <p:nvPr/>
        </p:nvSpPr>
        <p:spPr>
          <a:xfrm>
            <a:off x="3638938" y="2122099"/>
            <a:ext cx="2359136" cy="2954387"/>
          </a:xfrm>
          <a:prstGeom prst="roundRect">
            <a:avLst>
              <a:gd name="adj" fmla="val 2047"/>
            </a:avLst>
          </a:prstGeom>
          <a:solidFill>
            <a:srgbClr val="FBFAFD"/>
          </a:solidFill>
          <a:ln>
            <a:noFill/>
          </a:ln>
          <a:effectLst>
            <a:outerShdw blurRad="254000" dist="38100" dir="5400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r>
              <a:rPr lang="en-US" sz="2000" b="1" noProof="0" dirty="0">
                <a:solidFill>
                  <a:srgbClr val="003052"/>
                </a:solidFill>
                <a:latin typeface="Source Sans Pro"/>
              </a:rPr>
              <a:t>Personal data</a:t>
            </a:r>
          </a:p>
        </p:txBody>
      </p:sp>
      <p:sp>
        <p:nvSpPr>
          <p:cNvPr id="7" name="Rectangle: Rounded Corners 7">
            <a:extLst>
              <a:ext uri="{FF2B5EF4-FFF2-40B4-BE49-F238E27FC236}">
                <a16:creationId xmlns:a16="http://schemas.microsoft.com/office/drawing/2014/main" id="{6BF2AB4C-80D3-048D-A297-3CBD0EEBC964}"/>
              </a:ext>
            </a:extLst>
          </p:cNvPr>
          <p:cNvSpPr/>
          <p:nvPr/>
        </p:nvSpPr>
        <p:spPr>
          <a:xfrm>
            <a:off x="6193929" y="2122099"/>
            <a:ext cx="2359136" cy="2954387"/>
          </a:xfrm>
          <a:prstGeom prst="roundRect">
            <a:avLst>
              <a:gd name="adj" fmla="val 2047"/>
            </a:avLst>
          </a:prstGeom>
          <a:solidFill>
            <a:srgbClr val="FBFAFD"/>
          </a:solidFill>
          <a:ln>
            <a:noFill/>
          </a:ln>
          <a:effectLst>
            <a:outerShdw blurRad="254000" dist="38100" dir="5400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r>
              <a:rPr lang="en-US" sz="2000" b="1" noProof="0" dirty="0">
                <a:solidFill>
                  <a:srgbClr val="003052"/>
                </a:solidFill>
                <a:latin typeface="Source Sans Pro"/>
              </a:rPr>
              <a:t>Backdoor to other systems</a:t>
            </a:r>
          </a:p>
        </p:txBody>
      </p:sp>
      <p:sp>
        <p:nvSpPr>
          <p:cNvPr id="8" name="Rectangle: Rounded Corners 8">
            <a:extLst>
              <a:ext uri="{FF2B5EF4-FFF2-40B4-BE49-F238E27FC236}">
                <a16:creationId xmlns:a16="http://schemas.microsoft.com/office/drawing/2014/main" id="{E6C13C60-2121-7630-4A71-263B7E8247D1}"/>
              </a:ext>
            </a:extLst>
          </p:cNvPr>
          <p:cNvSpPr/>
          <p:nvPr/>
        </p:nvSpPr>
        <p:spPr>
          <a:xfrm>
            <a:off x="8748921" y="2122099"/>
            <a:ext cx="2359136" cy="2954387"/>
          </a:xfrm>
          <a:prstGeom prst="roundRect">
            <a:avLst>
              <a:gd name="adj" fmla="val 2047"/>
            </a:avLst>
          </a:prstGeom>
          <a:solidFill>
            <a:srgbClr val="FBFAFD"/>
          </a:solidFill>
          <a:ln>
            <a:noFill/>
          </a:ln>
          <a:effectLst>
            <a:outerShdw blurRad="254000" dist="38100" dir="5400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endParaRPr lang="en-US" sz="2000" b="1" noProof="0" dirty="0">
              <a:solidFill>
                <a:srgbClr val="003052"/>
              </a:solidFill>
              <a:latin typeface="Source Sans Pro"/>
            </a:endParaRPr>
          </a:p>
          <a:p>
            <a:pPr algn="ctr" defTabSz="855878"/>
            <a:r>
              <a:rPr lang="en-US" sz="2000" b="1" noProof="0" dirty="0">
                <a:solidFill>
                  <a:srgbClr val="003052"/>
                </a:solidFill>
                <a:latin typeface="Source Sans Pro"/>
              </a:rPr>
              <a:t>Regulatory compliance</a:t>
            </a:r>
          </a:p>
        </p:txBody>
      </p:sp>
      <p:pic>
        <p:nvPicPr>
          <p:cNvPr id="9" name="Graphic 12" descr="Boxing Glove outline">
            <a:extLst>
              <a:ext uri="{FF2B5EF4-FFF2-40B4-BE49-F238E27FC236}">
                <a16:creationId xmlns:a16="http://schemas.microsoft.com/office/drawing/2014/main" id="{E28624CF-655F-4225-20E3-9CB00699D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6289" y="2909678"/>
            <a:ext cx="644400" cy="644400"/>
          </a:xfrm>
          <a:prstGeom prst="rect">
            <a:avLst/>
          </a:prstGeom>
        </p:spPr>
      </p:pic>
      <p:pic>
        <p:nvPicPr>
          <p:cNvPr id="13" name="Image 12" descr="Une image contenant noir, obscurité">
            <a:extLst>
              <a:ext uri="{FF2B5EF4-FFF2-40B4-BE49-F238E27FC236}">
                <a16:creationId xmlns:a16="http://schemas.microsoft.com/office/drawing/2014/main" id="{CA8EA847-851F-7D5F-4A6D-966DE86C89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6306" y="2909678"/>
            <a:ext cx="644400" cy="644400"/>
          </a:xfrm>
          <a:prstGeom prst="rect">
            <a:avLst/>
          </a:prstGeom>
        </p:spPr>
      </p:pic>
      <p:pic>
        <p:nvPicPr>
          <p:cNvPr id="15" name="Image 14" descr="Une image contenant noir, obscurité">
            <a:extLst>
              <a:ext uri="{FF2B5EF4-FFF2-40B4-BE49-F238E27FC236}">
                <a16:creationId xmlns:a16="http://schemas.microsoft.com/office/drawing/2014/main" id="{8C3876C5-BEC0-E0C9-9B91-635D3D31D6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1316" y="2909678"/>
            <a:ext cx="644400" cy="644400"/>
          </a:xfrm>
          <a:prstGeom prst="rect">
            <a:avLst/>
          </a:prstGeom>
        </p:spPr>
      </p:pic>
      <p:pic>
        <p:nvPicPr>
          <p:cNvPr id="17" name="Image 16" descr="Une image contenant noir, obscurité">
            <a:extLst>
              <a:ext uri="{FF2B5EF4-FFF2-40B4-BE49-F238E27FC236}">
                <a16:creationId xmlns:a16="http://schemas.microsoft.com/office/drawing/2014/main" id="{D922A245-C261-F8AB-094B-29C5602314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1297" y="2909678"/>
            <a:ext cx="644400" cy="644400"/>
          </a:xfrm>
          <a:prstGeom prst="rect">
            <a:avLst/>
          </a:prstGeom>
        </p:spPr>
      </p:pic>
    </p:spTree>
    <p:extLst>
      <p:ext uri="{BB962C8B-B14F-4D97-AF65-F5344CB8AC3E}">
        <p14:creationId xmlns:p14="http://schemas.microsoft.com/office/powerpoint/2010/main" val="113746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93F1A-7EC6-D938-3B7E-128C19040461}"/>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3A74F24A-4B09-3882-D045-5E375BAD5E94}"/>
              </a:ext>
            </a:extLst>
          </p:cNvPr>
          <p:cNvSpPr>
            <a:spLocks noGrp="1"/>
          </p:cNvSpPr>
          <p:nvPr>
            <p:ph type="title"/>
          </p:nvPr>
        </p:nvSpPr>
        <p:spPr>
          <a:xfrm>
            <a:off x="476902" y="583838"/>
            <a:ext cx="9309507" cy="677108"/>
          </a:xfrm>
        </p:spPr>
        <p:txBody>
          <a:bodyPr/>
          <a:lstStyle/>
          <a:p>
            <a:r>
              <a:rPr lang="en-US" sz="3600" noProof="0" dirty="0">
                <a:ea typeface="Source Sans Pro"/>
              </a:rPr>
              <a:t>What does security mean for such small devices running an RTOS?</a:t>
            </a:r>
            <a:br>
              <a:rPr lang="en-US" sz="3600" noProof="0" dirty="0"/>
            </a:br>
            <a:endParaRPr lang="en-US" noProof="0" dirty="0"/>
          </a:p>
        </p:txBody>
      </p:sp>
      <p:sp>
        <p:nvSpPr>
          <p:cNvPr id="2" name="Slide Number Placeholder 1" hidden="1">
            <a:extLst>
              <a:ext uri="{FF2B5EF4-FFF2-40B4-BE49-F238E27FC236}">
                <a16:creationId xmlns:a16="http://schemas.microsoft.com/office/drawing/2014/main" id="{EC1D869E-5F34-71EE-2FE4-9862FB71445A}"/>
              </a:ext>
            </a:extLst>
          </p:cNvPr>
          <p:cNvSpPr>
            <a:spLocks noGrp="1"/>
          </p:cNvSpPr>
          <p:nvPr>
            <p:ph type="sldNum" sz="quarter" idx="4294967295"/>
          </p:nvPr>
        </p:nvSpPr>
        <p:spPr>
          <a:xfrm rot="16200000">
            <a:off x="11645900" y="5561013"/>
            <a:ext cx="546100" cy="406400"/>
          </a:xfrm>
          <a:prstGeom prst="rect">
            <a:avLst/>
          </a:prstGeom>
        </p:spPr>
        <p:txBody>
          <a:bodyPr/>
          <a:lstStyle/>
          <a:p>
            <a:pPr>
              <a:spcAft>
                <a:spcPts val="600"/>
              </a:spcAft>
            </a:pPr>
            <a:fld id="{AE1B3319-F01D-BE4F-B320-0FDDD15BDF20}" type="slidenum">
              <a:rPr lang="en-US" noProof="0" smtClean="0"/>
              <a:pPr>
                <a:spcAft>
                  <a:spcPts val="600"/>
                </a:spcAft>
              </a:pPr>
              <a:t>9</a:t>
            </a:fld>
            <a:endParaRPr lang="en-US" noProof="0" dirty="0"/>
          </a:p>
        </p:txBody>
      </p:sp>
      <p:sp>
        <p:nvSpPr>
          <p:cNvPr id="9" name="Flowchart: Terminator 8">
            <a:extLst>
              <a:ext uri="{FF2B5EF4-FFF2-40B4-BE49-F238E27FC236}">
                <a16:creationId xmlns:a16="http://schemas.microsoft.com/office/drawing/2014/main" id="{0E73B45D-BAF2-519E-5505-818AE22913D6}"/>
              </a:ext>
            </a:extLst>
          </p:cNvPr>
          <p:cNvSpPr/>
          <p:nvPr/>
        </p:nvSpPr>
        <p:spPr>
          <a:xfrm rot="19419914">
            <a:off x="11231898" y="751796"/>
            <a:ext cx="1393390" cy="350610"/>
          </a:xfrm>
          <a:prstGeom prst="flowChartTerminator">
            <a:avLst/>
          </a:prstGeom>
          <a:solidFill>
            <a:srgbClr val="FFD5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0" noProof="0" dirty="0"/>
          </a:p>
        </p:txBody>
      </p:sp>
      <p:pic>
        <p:nvPicPr>
          <p:cNvPr id="15" name="Image 14" descr="Une image contenant noir, obscurité">
            <a:extLst>
              <a:ext uri="{FF2B5EF4-FFF2-40B4-BE49-F238E27FC236}">
                <a16:creationId xmlns:a16="http://schemas.microsoft.com/office/drawing/2014/main" id="{5549A44A-97B8-96E6-B453-1688F7838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989" y="3112762"/>
            <a:ext cx="1350022" cy="1350022"/>
          </a:xfrm>
          <a:prstGeom prst="rect">
            <a:avLst/>
          </a:prstGeom>
        </p:spPr>
      </p:pic>
      <p:sp>
        <p:nvSpPr>
          <p:cNvPr id="16" name="Phylactère : pensées 15">
            <a:extLst>
              <a:ext uri="{FF2B5EF4-FFF2-40B4-BE49-F238E27FC236}">
                <a16:creationId xmlns:a16="http://schemas.microsoft.com/office/drawing/2014/main" id="{92E48AE6-9162-C37D-321A-E539630F6CF7}"/>
              </a:ext>
            </a:extLst>
          </p:cNvPr>
          <p:cNvSpPr/>
          <p:nvPr/>
        </p:nvSpPr>
        <p:spPr>
          <a:xfrm>
            <a:off x="6960901" y="2078978"/>
            <a:ext cx="3057741" cy="1350022"/>
          </a:xfrm>
          <a:prstGeom prst="cloudCallout">
            <a:avLst>
              <a:gd name="adj1" fmla="val -54196"/>
              <a:gd name="adj2" fmla="val 546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Firmware integrity</a:t>
            </a:r>
          </a:p>
          <a:p>
            <a:pPr algn="ctr"/>
            <a:r>
              <a:rPr lang="en-US" noProof="0" dirty="0">
                <a:solidFill>
                  <a:schemeClr val="bg1"/>
                </a:solidFill>
              </a:rPr>
              <a:t>Updates</a:t>
            </a:r>
          </a:p>
        </p:txBody>
      </p:sp>
      <p:sp>
        <p:nvSpPr>
          <p:cNvPr id="19" name="Phylactère : pensées 18">
            <a:extLst>
              <a:ext uri="{FF2B5EF4-FFF2-40B4-BE49-F238E27FC236}">
                <a16:creationId xmlns:a16="http://schemas.microsoft.com/office/drawing/2014/main" id="{58A89544-FB91-0FCD-E959-B531D9ECBB67}"/>
              </a:ext>
            </a:extLst>
          </p:cNvPr>
          <p:cNvSpPr/>
          <p:nvPr/>
        </p:nvSpPr>
        <p:spPr>
          <a:xfrm>
            <a:off x="2920435" y="2041008"/>
            <a:ext cx="2753872" cy="1350022"/>
          </a:xfrm>
          <a:prstGeom prst="cloudCallout">
            <a:avLst>
              <a:gd name="adj1" fmla="val 38107"/>
              <a:gd name="adj2" fmla="val 575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Protection of data and assets</a:t>
            </a:r>
          </a:p>
        </p:txBody>
      </p:sp>
      <p:sp>
        <p:nvSpPr>
          <p:cNvPr id="22" name="Phylactère : pensées 21">
            <a:extLst>
              <a:ext uri="{FF2B5EF4-FFF2-40B4-BE49-F238E27FC236}">
                <a16:creationId xmlns:a16="http://schemas.microsoft.com/office/drawing/2014/main" id="{C343591E-B120-776C-0D77-92EFB8D77936}"/>
              </a:ext>
            </a:extLst>
          </p:cNvPr>
          <p:cNvSpPr/>
          <p:nvPr/>
        </p:nvSpPr>
        <p:spPr>
          <a:xfrm>
            <a:off x="4382329" y="4941706"/>
            <a:ext cx="2949145" cy="1350022"/>
          </a:xfrm>
          <a:prstGeom prst="cloudCallout">
            <a:avLst>
              <a:gd name="adj1" fmla="val 17812"/>
              <a:gd name="adj2" fmla="val -759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Secure communications</a:t>
            </a:r>
          </a:p>
        </p:txBody>
      </p:sp>
      <p:sp>
        <p:nvSpPr>
          <p:cNvPr id="25" name="Phylactère : pensées 24">
            <a:extLst>
              <a:ext uri="{FF2B5EF4-FFF2-40B4-BE49-F238E27FC236}">
                <a16:creationId xmlns:a16="http://schemas.microsoft.com/office/drawing/2014/main" id="{98557380-68B9-9835-0ADE-6F1F90561C34}"/>
              </a:ext>
            </a:extLst>
          </p:cNvPr>
          <p:cNvSpPr/>
          <p:nvPr/>
        </p:nvSpPr>
        <p:spPr>
          <a:xfrm>
            <a:off x="1911380" y="3907922"/>
            <a:ext cx="2753872" cy="1350022"/>
          </a:xfrm>
          <a:prstGeom prst="cloudCallout">
            <a:avLst>
              <a:gd name="adj1" fmla="val 68690"/>
              <a:gd name="adj2" fmla="val -297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Isolation, memory protection</a:t>
            </a:r>
          </a:p>
        </p:txBody>
      </p:sp>
      <p:sp>
        <p:nvSpPr>
          <p:cNvPr id="26" name="Phylactère : pensées 25">
            <a:extLst>
              <a:ext uri="{FF2B5EF4-FFF2-40B4-BE49-F238E27FC236}">
                <a16:creationId xmlns:a16="http://schemas.microsoft.com/office/drawing/2014/main" id="{245B52BA-FB72-66E2-62F8-AB3CB7DDCA37}"/>
              </a:ext>
            </a:extLst>
          </p:cNvPr>
          <p:cNvSpPr/>
          <p:nvPr/>
        </p:nvSpPr>
        <p:spPr>
          <a:xfrm>
            <a:off x="7331474" y="3787773"/>
            <a:ext cx="2949146" cy="1350022"/>
          </a:xfrm>
          <a:prstGeom prst="cloudCallout">
            <a:avLst>
              <a:gd name="adj1" fmla="val -62174"/>
              <a:gd name="adj2" fmla="val -317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bg1"/>
                </a:solidFill>
              </a:rPr>
              <a:t>Selection of hardware and software</a:t>
            </a:r>
          </a:p>
        </p:txBody>
      </p:sp>
    </p:spTree>
    <p:extLst>
      <p:ext uri="{BB962C8B-B14F-4D97-AF65-F5344CB8AC3E}">
        <p14:creationId xmlns:p14="http://schemas.microsoft.com/office/powerpoint/2010/main" val="1494767236"/>
      </p:ext>
    </p:extLst>
  </p:cSld>
  <p:clrMapOvr>
    <a:masterClrMapping/>
  </p:clrMapOvr>
</p:sld>
</file>

<file path=ppt/theme/theme1.xml><?xml version="1.0" encoding="utf-8"?>
<a:theme xmlns:a="http://schemas.openxmlformats.org/drawingml/2006/main" name="Witekio">
  <a:themeElements>
    <a:clrScheme name="Witekio_Colors">
      <a:dk1>
        <a:sysClr val="windowText" lastClr="000000"/>
      </a:dk1>
      <a:lt1>
        <a:sysClr val="window" lastClr="FFFFFF"/>
      </a:lt1>
      <a:dk2>
        <a:srgbClr val="00365F"/>
      </a:dk2>
      <a:lt2>
        <a:srgbClr val="E6E7EA"/>
      </a:lt2>
      <a:accent1>
        <a:srgbClr val="00ADE9"/>
      </a:accent1>
      <a:accent2>
        <a:srgbClr val="CCEFFB"/>
      </a:accent2>
      <a:accent3>
        <a:srgbClr val="FFD513"/>
      </a:accent3>
      <a:accent4>
        <a:srgbClr val="0DAB40"/>
      </a:accent4>
      <a:accent5>
        <a:srgbClr val="656565"/>
      </a:accent5>
      <a:accent6>
        <a:srgbClr val="999999"/>
      </a:accent6>
      <a:hlink>
        <a:srgbClr val="00365F"/>
      </a:hlink>
      <a:folHlink>
        <a:srgbClr val="00365F"/>
      </a:folHlink>
    </a:clrScheme>
    <a:fontScheme name="Witekio_Fonts">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Witekio Presentation Template" id="{AE462E63-1E7F-4D8F-905F-17FDAE253AA3}" vid="{06F90C91-94F1-473D-ADB8-B04637747C9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BB06CDD3C7014992AEAED2FBF06984" ma:contentTypeVersion="18" ma:contentTypeDescription="Create a new document." ma:contentTypeScope="" ma:versionID="f71d92fb2dc7a033fb39dbbe756f05a7">
  <xsd:schema xmlns:xsd="http://www.w3.org/2001/XMLSchema" xmlns:xs="http://www.w3.org/2001/XMLSchema" xmlns:p="http://schemas.microsoft.com/office/2006/metadata/properties" xmlns:ns2="c8a0ac37-e437-4aa9-af1c-df0dd4bb2860" xmlns:ns3="8833bd3c-88e2-4003-8ea8-2d294e517954" xmlns:ns4="db5add2d-cf23-40fa-b6a6-06b593074d90" targetNamespace="http://schemas.microsoft.com/office/2006/metadata/properties" ma:root="true" ma:fieldsID="e44271ead765847c6b16271c024c1390" ns2:_="" ns3:_="" ns4:_="">
    <xsd:import namespace="c8a0ac37-e437-4aa9-af1c-df0dd4bb2860"/>
    <xsd:import namespace="8833bd3c-88e2-4003-8ea8-2d294e517954"/>
    <xsd:import namespace="db5add2d-cf23-40fa-b6a6-06b593074d9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ac37-e437-4aa9-af1c-df0dd4bb28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3bd3c-88e2-4003-8ea8-2d294e5179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039d58-035a-4c08-ad3b-c4ba2b4605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5add2d-cf23-40fa-b6a6-06b593074d9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3e25bc2-c9ff-4bf8-aba8-4669c5deea2d}" ma:internalName="TaxCatchAll" ma:showField="CatchAllData" ma:web="db5add2d-cf23-40fa-b6a6-06b593074d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b5add2d-cf23-40fa-b6a6-06b593074d90" xsi:nil="true"/>
    <lcf76f155ced4ddcb4097134ff3c332f xmlns="8833bd3c-88e2-4003-8ea8-2d294e5179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FA98F6-A542-4CFC-9B1B-53C55F30F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ac37-e437-4aa9-af1c-df0dd4bb2860"/>
    <ds:schemaRef ds:uri="8833bd3c-88e2-4003-8ea8-2d294e517954"/>
    <ds:schemaRef ds:uri="db5add2d-cf23-40fa-b6a6-06b593074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C14782-606F-4E2D-93E5-A2618BC9E4DD}">
  <ds:schemaRefs>
    <ds:schemaRef ds:uri="http://schemas.microsoft.com/sharepoint/v3/contenttype/forms"/>
  </ds:schemaRefs>
</ds:datastoreItem>
</file>

<file path=customXml/itemProps3.xml><?xml version="1.0" encoding="utf-8"?>
<ds:datastoreItem xmlns:ds="http://schemas.openxmlformats.org/officeDocument/2006/customXml" ds:itemID="{EFB75323-372D-4B5F-9A5E-EB0D1D4B652B}">
  <ds:schemaRefs>
    <ds:schemaRef ds:uri="http://schemas.microsoft.com/office/2006/documentManagement/types"/>
    <ds:schemaRef ds:uri="http://schemas.openxmlformats.org/package/2006/metadata/core-properties"/>
    <ds:schemaRef ds:uri="http://purl.org/dc/elements/1.1/"/>
    <ds:schemaRef ds:uri="10beeb36-35e3-4b85-b067-271a78bef0a7"/>
    <ds:schemaRef ds:uri="http://schemas.microsoft.com/office/infopath/2007/PartnerControls"/>
    <ds:schemaRef ds:uri="http://purl.org/dc/terms/"/>
    <ds:schemaRef ds:uri="db5add2d-cf23-40fa-b6a6-06b593074d90"/>
    <ds:schemaRef ds:uri="b03bb6f9-5536-4bf2-b978-7fc282789287"/>
    <ds:schemaRef ds:uri="http://schemas.microsoft.com/office/2006/metadata/properties"/>
    <ds:schemaRef ds:uri="http://www.w3.org/XML/1998/namespace"/>
    <ds:schemaRef ds:uri="http://purl.org/dc/dcmitype/"/>
    <ds:schemaRef ds:uri="8833bd3c-88e2-4003-8ea8-2d294e517954"/>
  </ds:schemaRefs>
</ds:datastoreItem>
</file>

<file path=docProps/app.xml><?xml version="1.0" encoding="utf-8"?>
<Properties xmlns="http://schemas.openxmlformats.org/officeDocument/2006/extended-properties" xmlns:vt="http://schemas.openxmlformats.org/officeDocument/2006/docPropsVTypes">
  <Template>Witekio Presentation Template</Template>
  <TotalTime>16671</TotalTime>
  <Words>2296</Words>
  <Application>Microsoft Office PowerPoint</Application>
  <PresentationFormat>Widescreen</PresentationFormat>
  <Paragraphs>299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Source Sans Pro Light</vt:lpstr>
      <vt:lpstr>Wingdings</vt:lpstr>
      <vt:lpstr>Source Sans Pro Semibold</vt:lpstr>
      <vt:lpstr>Source Sans Pro Black</vt:lpstr>
      <vt:lpstr>Source Sans Pro</vt:lpstr>
      <vt:lpstr>Arial</vt:lpstr>
      <vt:lpstr>Witekio</vt:lpstr>
      <vt:lpstr>Why Zephyr is becoming a must for Embedded Development</vt:lpstr>
      <vt:lpstr>Agenda</vt:lpstr>
      <vt:lpstr>What are the challenges when developing MCU Embedded devices?</vt:lpstr>
      <vt:lpstr>Overview of Zephyr RTOS</vt:lpstr>
      <vt:lpstr> Configurability, modularity and portability </vt:lpstr>
      <vt:lpstr>PowerPoint Presentation</vt:lpstr>
      <vt:lpstr>PowerPoint Presentation</vt:lpstr>
      <vt:lpstr> Security concerns in Zephyr RTOS </vt:lpstr>
      <vt:lpstr>What does security mean for such small devices running an RTOS? </vt:lpstr>
      <vt:lpstr>security features</vt:lpstr>
      <vt:lpstr>PowerPoint Presentation</vt:lpstr>
      <vt:lpstr>Security standards enabler</vt:lpstr>
      <vt:lpstr>Conclusion</vt:lpstr>
      <vt:lpstr>Case study</vt:lpstr>
      <vt:lpstr>Thanks for your  attention!</vt:lpstr>
      <vt:lpstr>QUIZ</vt:lpstr>
      <vt:lpstr>QUIZ</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on-demand IoT software partner</dc:title>
  <dc:creator>Lauren ELLIOTT</dc:creator>
  <cp:lastModifiedBy>Georgina RYAN CASLING</cp:lastModifiedBy>
  <cp:revision>147</cp:revision>
  <dcterms:created xsi:type="dcterms:W3CDTF">2023-01-16T13:42:14Z</dcterms:created>
  <dcterms:modified xsi:type="dcterms:W3CDTF">2025-08-08T16:17:20Z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0x01010004BB06CDD3C7014992AEAED2FBF06984</vt:lpwstr>
  </property>
  <property fmtid="{D5CDD505-2E9C-101B-9397-08002B2CF9AE}" pid="3" name="MediaServiceImageTags">
    <vt:lpwstr/>
  </property>
</Properties>
</file>