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17"/>
  </p:notesMasterIdLst>
  <p:sldIdLst>
    <p:sldId id="256" r:id="rId2"/>
    <p:sldId id="257" r:id="rId3"/>
    <p:sldId id="258" r:id="rId4"/>
    <p:sldId id="261" r:id="rId5"/>
    <p:sldId id="282" r:id="rId6"/>
    <p:sldId id="283" r:id="rId7"/>
    <p:sldId id="263" r:id="rId8"/>
    <p:sldId id="265" r:id="rId9"/>
    <p:sldId id="284" r:id="rId10"/>
    <p:sldId id="262" r:id="rId11"/>
    <p:sldId id="285" r:id="rId12"/>
    <p:sldId id="268" r:id="rId13"/>
    <p:sldId id="286" r:id="rId14"/>
    <p:sldId id="288" r:id="rId15"/>
    <p:sldId id="28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D81A5D-AF7F-4B6A-9724-943E0D4AF02D}" v="183" dt="2025-05-22T09:31:21.2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69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002CBC-C909-4F98-A21E-B5DCB34242B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F8C5612-A93D-484B-BD66-4E9FC64A6E40}">
      <dgm:prSet/>
      <dgm:spPr/>
      <dgm:t>
        <a:bodyPr/>
        <a:lstStyle/>
        <a:p>
          <a:r>
            <a:rPr lang="en-US"/>
            <a:t>Testing framework (in python) dedicated for Zephyr.</a:t>
          </a:r>
        </a:p>
      </dgm:t>
    </dgm:pt>
    <dgm:pt modelId="{347DB524-EEEE-4A9D-9C9B-393F2E0234DF}" type="parTrans" cxnId="{FF0E4AE8-597B-47C9-A9BA-EAB6E49DCA9A}">
      <dgm:prSet/>
      <dgm:spPr/>
      <dgm:t>
        <a:bodyPr/>
        <a:lstStyle/>
        <a:p>
          <a:endParaRPr lang="en-US"/>
        </a:p>
      </dgm:t>
    </dgm:pt>
    <dgm:pt modelId="{C4FFBEBA-FD68-419C-BE0A-19B526D594C5}" type="sibTrans" cxnId="{FF0E4AE8-597B-47C9-A9BA-EAB6E49DCA9A}">
      <dgm:prSet/>
      <dgm:spPr/>
      <dgm:t>
        <a:bodyPr/>
        <a:lstStyle/>
        <a:p>
          <a:endParaRPr lang="en-US"/>
        </a:p>
      </dgm:t>
    </dgm:pt>
    <dgm:pt modelId="{35383EB7-1426-4E22-BE03-41AA5454F10C}">
      <dgm:prSet/>
      <dgm:spPr/>
      <dgm:t>
        <a:bodyPr/>
        <a:lstStyle/>
        <a:p>
          <a:r>
            <a:rPr lang="en-US"/>
            <a:t>Detects tests,</a:t>
          </a:r>
        </a:p>
      </dgm:t>
    </dgm:pt>
    <dgm:pt modelId="{09A59D05-DEE5-407A-B103-9FA26735DE28}" type="parTrans" cxnId="{A7F0C088-17A6-4F00-B2DF-F5FD8ADCB75C}">
      <dgm:prSet/>
      <dgm:spPr/>
      <dgm:t>
        <a:bodyPr/>
        <a:lstStyle/>
        <a:p>
          <a:endParaRPr lang="en-US"/>
        </a:p>
      </dgm:t>
    </dgm:pt>
    <dgm:pt modelId="{5E8162B0-BE39-453C-83CF-916EC72BE129}" type="sibTrans" cxnId="{A7F0C088-17A6-4F00-B2DF-F5FD8ADCB75C}">
      <dgm:prSet/>
      <dgm:spPr/>
      <dgm:t>
        <a:bodyPr/>
        <a:lstStyle/>
        <a:p>
          <a:endParaRPr lang="en-US"/>
        </a:p>
      </dgm:t>
    </dgm:pt>
    <dgm:pt modelId="{8D8BB5F8-4F73-4E42-B118-EED84CC383CB}">
      <dgm:prSet/>
      <dgm:spPr/>
      <dgm:t>
        <a:bodyPr/>
        <a:lstStyle/>
        <a:p>
          <a:r>
            <a:rPr lang="en-US"/>
            <a:t>Some autonomy in scope selection,</a:t>
          </a:r>
        </a:p>
      </dgm:t>
    </dgm:pt>
    <dgm:pt modelId="{310CB355-F39C-47A8-A62B-B0CD1818BB95}" type="parTrans" cxnId="{646AFED1-D99F-4F8D-86AB-0090B64A0799}">
      <dgm:prSet/>
      <dgm:spPr/>
      <dgm:t>
        <a:bodyPr/>
        <a:lstStyle/>
        <a:p>
          <a:endParaRPr lang="en-US"/>
        </a:p>
      </dgm:t>
    </dgm:pt>
    <dgm:pt modelId="{118CDE0D-8676-4B6E-89CB-FF0D70E96B1D}" type="sibTrans" cxnId="{646AFED1-D99F-4F8D-86AB-0090B64A0799}">
      <dgm:prSet/>
      <dgm:spPr/>
      <dgm:t>
        <a:bodyPr/>
        <a:lstStyle/>
        <a:p>
          <a:endParaRPr lang="en-US"/>
        </a:p>
      </dgm:t>
    </dgm:pt>
    <dgm:pt modelId="{3DD68DFA-6933-4429-877A-9133D41DE7D9}">
      <dgm:prSet/>
      <dgm:spPr/>
      <dgm:t>
        <a:bodyPr/>
        <a:lstStyle/>
        <a:p>
          <a:r>
            <a:rPr lang="en-US" dirty="0"/>
            <a:t>Build and/or execute</a:t>
          </a:r>
        </a:p>
      </dgm:t>
    </dgm:pt>
    <dgm:pt modelId="{01DBE423-E6B2-48DD-AB6B-0B1C39BD5CFF}" type="parTrans" cxnId="{58703F54-4571-4EBC-8225-97C084CE4054}">
      <dgm:prSet/>
      <dgm:spPr/>
      <dgm:t>
        <a:bodyPr/>
        <a:lstStyle/>
        <a:p>
          <a:endParaRPr lang="en-US"/>
        </a:p>
      </dgm:t>
    </dgm:pt>
    <dgm:pt modelId="{8F9C9AE8-3C67-4407-99B5-4165FECADF3C}" type="sibTrans" cxnId="{58703F54-4571-4EBC-8225-97C084CE4054}">
      <dgm:prSet/>
      <dgm:spPr/>
      <dgm:t>
        <a:bodyPr/>
        <a:lstStyle/>
        <a:p>
          <a:endParaRPr lang="en-US"/>
        </a:p>
      </dgm:t>
    </dgm:pt>
    <dgm:pt modelId="{8773C847-2AFF-4E59-96FC-87B814653345}">
      <dgm:prSet/>
      <dgm:spPr/>
      <dgm:t>
        <a:bodyPr/>
        <a:lstStyle/>
        <a:p>
          <a:r>
            <a:rPr lang="en-US"/>
            <a:t>Reports with results</a:t>
          </a:r>
        </a:p>
      </dgm:t>
    </dgm:pt>
    <dgm:pt modelId="{260AE324-3142-47AB-AE9F-3861B89BAB80}" type="parTrans" cxnId="{0A8B01A7-F14F-4856-A483-252BCAAAC839}">
      <dgm:prSet/>
      <dgm:spPr/>
      <dgm:t>
        <a:bodyPr/>
        <a:lstStyle/>
        <a:p>
          <a:endParaRPr lang="en-US"/>
        </a:p>
      </dgm:t>
    </dgm:pt>
    <dgm:pt modelId="{082CA7A2-7E0A-46B8-9346-E49D90470D68}" type="sibTrans" cxnId="{0A8B01A7-F14F-4856-A483-252BCAAAC839}">
      <dgm:prSet/>
      <dgm:spPr/>
      <dgm:t>
        <a:bodyPr/>
        <a:lstStyle/>
        <a:p>
          <a:endParaRPr lang="en-US"/>
        </a:p>
      </dgm:t>
    </dgm:pt>
    <dgm:pt modelId="{5F28CF39-6D22-40D1-A23D-E1AF42C546B7}">
      <dgm:prSet/>
      <dgm:spPr/>
      <dgm:t>
        <a:bodyPr/>
        <a:lstStyle/>
        <a:p>
          <a:r>
            <a:rPr lang="en-US"/>
            <a:t>Supports: </a:t>
          </a:r>
        </a:p>
      </dgm:t>
    </dgm:pt>
    <dgm:pt modelId="{95404B3B-E6A3-447D-ADE8-BAEA1FD43C79}" type="parTrans" cxnId="{40C9BF49-B11D-4E20-8A36-15C63655D150}">
      <dgm:prSet/>
      <dgm:spPr/>
      <dgm:t>
        <a:bodyPr/>
        <a:lstStyle/>
        <a:p>
          <a:endParaRPr lang="en-US"/>
        </a:p>
      </dgm:t>
    </dgm:pt>
    <dgm:pt modelId="{7B647496-0F07-477F-ABCA-F2279C31E631}" type="sibTrans" cxnId="{40C9BF49-B11D-4E20-8A36-15C63655D150}">
      <dgm:prSet/>
      <dgm:spPr/>
      <dgm:t>
        <a:bodyPr/>
        <a:lstStyle/>
        <a:p>
          <a:endParaRPr lang="en-US"/>
        </a:p>
      </dgm:t>
    </dgm:pt>
    <dgm:pt modelId="{8058E29A-27E5-4D84-B080-F7C1AFCDEC74}">
      <dgm:prSet/>
      <dgm:spPr/>
      <dgm:t>
        <a:bodyPr/>
        <a:lstStyle/>
        <a:p>
          <a:r>
            <a:rPr lang="en-US"/>
            <a:t>Emulators (e.g. QEMUs, Renode), </a:t>
          </a:r>
        </a:p>
      </dgm:t>
    </dgm:pt>
    <dgm:pt modelId="{97FCA607-3E46-40FF-8387-590050F4D88D}" type="parTrans" cxnId="{36BD8173-1049-4A6A-A52A-CD741E17D53B}">
      <dgm:prSet/>
      <dgm:spPr/>
      <dgm:t>
        <a:bodyPr/>
        <a:lstStyle/>
        <a:p>
          <a:endParaRPr lang="en-US"/>
        </a:p>
      </dgm:t>
    </dgm:pt>
    <dgm:pt modelId="{BD8AE10B-C360-4995-A0E5-9A2AA45BA2D9}" type="sibTrans" cxnId="{36BD8173-1049-4A6A-A52A-CD741E17D53B}">
      <dgm:prSet/>
      <dgm:spPr/>
      <dgm:t>
        <a:bodyPr/>
        <a:lstStyle/>
        <a:p>
          <a:endParaRPr lang="en-US"/>
        </a:p>
      </dgm:t>
    </dgm:pt>
    <dgm:pt modelId="{3D1FFC8C-72FE-49AF-9F27-C8A5015B6F9F}">
      <dgm:prSet/>
      <dgm:spPr/>
      <dgm:t>
        <a:bodyPr/>
        <a:lstStyle/>
        <a:p>
          <a:r>
            <a:rPr lang="en-US"/>
            <a:t>Simulators (e.g. native_sim), </a:t>
          </a:r>
        </a:p>
      </dgm:t>
    </dgm:pt>
    <dgm:pt modelId="{A8931F4F-B2F4-4508-B7AB-5794757A212B}" type="parTrans" cxnId="{7EA812BF-EBE6-4FA3-A841-DCAACD2AD5DF}">
      <dgm:prSet/>
      <dgm:spPr/>
      <dgm:t>
        <a:bodyPr/>
        <a:lstStyle/>
        <a:p>
          <a:endParaRPr lang="en-US"/>
        </a:p>
      </dgm:t>
    </dgm:pt>
    <dgm:pt modelId="{6D8487FF-B628-42D3-8906-8A34657688DB}" type="sibTrans" cxnId="{7EA812BF-EBE6-4FA3-A841-DCAACD2AD5DF}">
      <dgm:prSet/>
      <dgm:spPr/>
      <dgm:t>
        <a:bodyPr/>
        <a:lstStyle/>
        <a:p>
          <a:endParaRPr lang="en-US"/>
        </a:p>
      </dgm:t>
    </dgm:pt>
    <dgm:pt modelId="{09CEA755-E2B6-4BC7-9D18-B49F756DB89A}">
      <dgm:prSet/>
      <dgm:spPr/>
      <dgm:t>
        <a:bodyPr/>
        <a:lstStyle/>
        <a:p>
          <a:r>
            <a:rPr lang="en-US"/>
            <a:t>Hardware,</a:t>
          </a:r>
        </a:p>
      </dgm:t>
    </dgm:pt>
    <dgm:pt modelId="{09930959-F75C-47EA-9045-463FD7BD6B2E}" type="parTrans" cxnId="{59E2EDAF-C4F3-4F4C-9A33-B051DB7959D2}">
      <dgm:prSet/>
      <dgm:spPr/>
      <dgm:t>
        <a:bodyPr/>
        <a:lstStyle/>
        <a:p>
          <a:endParaRPr lang="en-US"/>
        </a:p>
      </dgm:t>
    </dgm:pt>
    <dgm:pt modelId="{BA8F8CED-19E5-4A42-BA99-831E5A267ED0}" type="sibTrans" cxnId="{59E2EDAF-C4F3-4F4C-9A33-B051DB7959D2}">
      <dgm:prSet/>
      <dgm:spPr/>
      <dgm:t>
        <a:bodyPr/>
        <a:lstStyle/>
        <a:p>
          <a:endParaRPr lang="en-US"/>
        </a:p>
      </dgm:t>
    </dgm:pt>
    <dgm:pt modelId="{7D99A1F3-FF1F-40D8-ACB6-6B7A4420985D}">
      <dgm:prSet/>
      <dgm:spPr/>
      <dgm:t>
        <a:bodyPr/>
        <a:lstStyle/>
        <a:p>
          <a:r>
            <a:rPr lang="en-US"/>
            <a:t>Monitoring memory footprints,</a:t>
          </a:r>
        </a:p>
      </dgm:t>
    </dgm:pt>
    <dgm:pt modelId="{AC911424-34DF-47DF-876F-C031A995AC45}" type="parTrans" cxnId="{1AD3F41C-F1A4-4F50-84C8-C6AFCD338B83}">
      <dgm:prSet/>
      <dgm:spPr/>
      <dgm:t>
        <a:bodyPr/>
        <a:lstStyle/>
        <a:p>
          <a:endParaRPr lang="en-US"/>
        </a:p>
      </dgm:t>
    </dgm:pt>
    <dgm:pt modelId="{AEFBEFED-D6DA-49BB-A203-74DBE3922C9B}" type="sibTrans" cxnId="{1AD3F41C-F1A4-4F50-84C8-C6AFCD338B83}">
      <dgm:prSet/>
      <dgm:spPr/>
      <dgm:t>
        <a:bodyPr/>
        <a:lstStyle/>
        <a:p>
          <a:endParaRPr lang="en-US"/>
        </a:p>
      </dgm:t>
    </dgm:pt>
    <dgm:pt modelId="{6E989EDB-625F-44D7-8926-B31A48B48CB7}">
      <dgm:prSet/>
      <dgm:spPr/>
      <dgm:t>
        <a:bodyPr/>
        <a:lstStyle/>
        <a:p>
          <a:r>
            <a:rPr lang="en-US"/>
            <a:t>Gcov+Lcov for coverage,</a:t>
          </a:r>
        </a:p>
      </dgm:t>
    </dgm:pt>
    <dgm:pt modelId="{CD66426F-7306-4C1C-8ED1-76ABBA31B307}" type="parTrans" cxnId="{021A05FB-BAFA-4653-8F15-04AADC67B5CF}">
      <dgm:prSet/>
      <dgm:spPr/>
      <dgm:t>
        <a:bodyPr/>
        <a:lstStyle/>
        <a:p>
          <a:endParaRPr lang="en-US"/>
        </a:p>
      </dgm:t>
    </dgm:pt>
    <dgm:pt modelId="{BA6E8B51-E12B-40E2-85A3-27DED00E97B9}" type="sibTrans" cxnId="{021A05FB-BAFA-4653-8F15-04AADC67B5CF}">
      <dgm:prSet/>
      <dgm:spPr/>
      <dgm:t>
        <a:bodyPr/>
        <a:lstStyle/>
        <a:p>
          <a:endParaRPr lang="en-US"/>
        </a:p>
      </dgm:t>
    </dgm:pt>
    <dgm:pt modelId="{742F53AC-6675-4739-8318-A512A391A81F}">
      <dgm:prSet/>
      <dgm:spPr/>
      <dgm:t>
        <a:bodyPr/>
        <a:lstStyle/>
        <a:p>
          <a:r>
            <a:rPr lang="en-US"/>
            <a:t>Valgrind/Asan/UBSan  for dynamic analysis,</a:t>
          </a:r>
        </a:p>
      </dgm:t>
    </dgm:pt>
    <dgm:pt modelId="{DC8A974F-8F6F-4212-A3D3-2C6D725B4A8A}" type="parTrans" cxnId="{2D3808BD-602D-409F-9D00-7152BF65A1A0}">
      <dgm:prSet/>
      <dgm:spPr/>
      <dgm:t>
        <a:bodyPr/>
        <a:lstStyle/>
        <a:p>
          <a:endParaRPr lang="en-US"/>
        </a:p>
      </dgm:t>
    </dgm:pt>
    <dgm:pt modelId="{28E1B20A-3121-46B9-B3D5-19FA6540B0AE}" type="sibTrans" cxnId="{2D3808BD-602D-409F-9D00-7152BF65A1A0}">
      <dgm:prSet/>
      <dgm:spPr/>
      <dgm:t>
        <a:bodyPr/>
        <a:lstStyle/>
        <a:p>
          <a:endParaRPr lang="en-US"/>
        </a:p>
      </dgm:t>
    </dgm:pt>
    <dgm:pt modelId="{1570A17E-0955-4C04-887C-10522D9C2C5D}">
      <dgm:prSet/>
      <dgm:spPr/>
      <dgm:t>
        <a:bodyPr/>
        <a:lstStyle/>
        <a:p>
          <a:r>
            <a:rPr lang="en-US"/>
            <a:t>Use cases:</a:t>
          </a:r>
        </a:p>
      </dgm:t>
    </dgm:pt>
    <dgm:pt modelId="{E723A4AA-21A0-4A5F-9D2D-03B0B67FA4B3}" type="parTrans" cxnId="{449BA0E8-9F0F-4E8B-A0E2-48106C07C672}">
      <dgm:prSet/>
      <dgm:spPr/>
      <dgm:t>
        <a:bodyPr/>
        <a:lstStyle/>
        <a:p>
          <a:endParaRPr lang="en-US"/>
        </a:p>
      </dgm:t>
    </dgm:pt>
    <dgm:pt modelId="{84F734C2-2A9F-4F1C-A46A-CA0DD63F63D1}" type="sibTrans" cxnId="{449BA0E8-9F0F-4E8B-A0E2-48106C07C672}">
      <dgm:prSet/>
      <dgm:spPr/>
      <dgm:t>
        <a:bodyPr/>
        <a:lstStyle/>
        <a:p>
          <a:endParaRPr lang="en-US"/>
        </a:p>
      </dgm:t>
    </dgm:pt>
    <dgm:pt modelId="{C54F9BE7-B592-4103-BB5A-843A17069664}">
      <dgm:prSet/>
      <dgm:spPr/>
      <dgm:t>
        <a:bodyPr/>
        <a:lstStyle/>
        <a:p>
          <a:r>
            <a:rPr lang="en-US"/>
            <a:t>On desk development</a:t>
          </a:r>
        </a:p>
      </dgm:t>
    </dgm:pt>
    <dgm:pt modelId="{953A61C1-CFA5-4412-B066-67A7DD98055E}" type="parTrans" cxnId="{0F176E5A-CD4E-40B4-BC62-7D37FDFBCE70}">
      <dgm:prSet/>
      <dgm:spPr/>
      <dgm:t>
        <a:bodyPr/>
        <a:lstStyle/>
        <a:p>
          <a:endParaRPr lang="en-US"/>
        </a:p>
      </dgm:t>
    </dgm:pt>
    <dgm:pt modelId="{7DE63435-A428-4B76-BEBD-294A25C0ACA3}" type="sibTrans" cxnId="{0F176E5A-CD4E-40B4-BC62-7D37FDFBCE70}">
      <dgm:prSet/>
      <dgm:spPr/>
      <dgm:t>
        <a:bodyPr/>
        <a:lstStyle/>
        <a:p>
          <a:endParaRPr lang="en-US"/>
        </a:p>
      </dgm:t>
    </dgm:pt>
    <dgm:pt modelId="{07A4413D-9E63-49C1-89CB-DA542B589022}">
      <dgm:prSet/>
      <dgm:spPr/>
      <dgm:t>
        <a:bodyPr/>
        <a:lstStyle/>
        <a:p>
          <a:r>
            <a:rPr lang="en-US"/>
            <a:t>PR verification</a:t>
          </a:r>
        </a:p>
      </dgm:t>
    </dgm:pt>
    <dgm:pt modelId="{D7B33ECC-3ABC-44F6-B2A8-A8477EF90543}" type="parTrans" cxnId="{5800EF66-0FB2-4819-96FB-EA6D1187A108}">
      <dgm:prSet/>
      <dgm:spPr/>
      <dgm:t>
        <a:bodyPr/>
        <a:lstStyle/>
        <a:p>
          <a:endParaRPr lang="en-US"/>
        </a:p>
      </dgm:t>
    </dgm:pt>
    <dgm:pt modelId="{DF2C7ECE-4954-4A47-BD09-FBE2B2AA7FE9}" type="sibTrans" cxnId="{5800EF66-0FB2-4819-96FB-EA6D1187A108}">
      <dgm:prSet/>
      <dgm:spPr/>
      <dgm:t>
        <a:bodyPr/>
        <a:lstStyle/>
        <a:p>
          <a:endParaRPr lang="en-US"/>
        </a:p>
      </dgm:t>
    </dgm:pt>
    <dgm:pt modelId="{10A835DB-B47F-46CF-A5EE-D93A1D39A958}">
      <dgm:prSet/>
      <dgm:spPr/>
      <dgm:t>
        <a:bodyPr/>
        <a:lstStyle/>
        <a:p>
          <a:r>
            <a:rPr lang="en-US"/>
            <a:t>Vendors testing on “board farms”</a:t>
          </a:r>
        </a:p>
      </dgm:t>
    </dgm:pt>
    <dgm:pt modelId="{B443B580-29AD-422C-87C7-5CB6DE9830F5}" type="parTrans" cxnId="{8022B72A-98D3-4F2E-89EE-4BBEED1FFED1}">
      <dgm:prSet/>
      <dgm:spPr/>
      <dgm:t>
        <a:bodyPr/>
        <a:lstStyle/>
        <a:p>
          <a:endParaRPr lang="en-US"/>
        </a:p>
      </dgm:t>
    </dgm:pt>
    <dgm:pt modelId="{CDF0ECA5-9B7E-41D6-B036-E43246CD2799}" type="sibTrans" cxnId="{8022B72A-98D3-4F2E-89EE-4BBEED1FFED1}">
      <dgm:prSet/>
      <dgm:spPr/>
      <dgm:t>
        <a:bodyPr/>
        <a:lstStyle/>
        <a:p>
          <a:endParaRPr lang="en-US"/>
        </a:p>
      </dgm:t>
    </dgm:pt>
    <dgm:pt modelId="{AAFBEB34-3BA6-4DA1-83A0-0D0D4952AB8B}" type="pres">
      <dgm:prSet presAssocID="{E0002CBC-C909-4F98-A21E-B5DCB34242B4}" presName="linear" presStyleCnt="0">
        <dgm:presLayoutVars>
          <dgm:animLvl val="lvl"/>
          <dgm:resizeHandles val="exact"/>
        </dgm:presLayoutVars>
      </dgm:prSet>
      <dgm:spPr/>
    </dgm:pt>
    <dgm:pt modelId="{81C0CDFC-E672-400F-AB3D-31BCE15D9D28}" type="pres">
      <dgm:prSet presAssocID="{8F8C5612-A93D-484B-BD66-4E9FC64A6E4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07905BB-9654-43B1-8342-4FE2CB1B836F}" type="pres">
      <dgm:prSet presAssocID="{8F8C5612-A93D-484B-BD66-4E9FC64A6E40}" presName="childText" presStyleLbl="revTx" presStyleIdx="0" presStyleCnt="3">
        <dgm:presLayoutVars>
          <dgm:bulletEnabled val="1"/>
        </dgm:presLayoutVars>
      </dgm:prSet>
      <dgm:spPr/>
    </dgm:pt>
    <dgm:pt modelId="{CD3B608E-5D77-4515-85B9-A008592E8A18}" type="pres">
      <dgm:prSet presAssocID="{5F28CF39-6D22-40D1-A23D-E1AF42C546B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2E168BE-66AB-4465-A10F-626CA98A8036}" type="pres">
      <dgm:prSet presAssocID="{5F28CF39-6D22-40D1-A23D-E1AF42C546B7}" presName="childText" presStyleLbl="revTx" presStyleIdx="1" presStyleCnt="3">
        <dgm:presLayoutVars>
          <dgm:bulletEnabled val="1"/>
        </dgm:presLayoutVars>
      </dgm:prSet>
      <dgm:spPr/>
    </dgm:pt>
    <dgm:pt modelId="{42A58408-0877-4365-B563-EE7E862C4A04}" type="pres">
      <dgm:prSet presAssocID="{1570A17E-0955-4C04-887C-10522D9C2C5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B420344-A532-4899-82E2-F5D16975E317}" type="pres">
      <dgm:prSet presAssocID="{1570A17E-0955-4C04-887C-10522D9C2C5D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586B6C0F-78B6-4B59-ABBD-4C4CABC056B9}" type="presOf" srcId="{8F8C5612-A93D-484B-BD66-4E9FC64A6E40}" destId="{81C0CDFC-E672-400F-AB3D-31BCE15D9D28}" srcOrd="0" destOrd="0" presId="urn:microsoft.com/office/officeart/2005/8/layout/vList2"/>
    <dgm:cxn modelId="{BD387519-B817-4451-A6FF-6AFBBB275137}" type="presOf" srcId="{E0002CBC-C909-4F98-A21E-B5DCB34242B4}" destId="{AAFBEB34-3BA6-4DA1-83A0-0D0D4952AB8B}" srcOrd="0" destOrd="0" presId="urn:microsoft.com/office/officeart/2005/8/layout/vList2"/>
    <dgm:cxn modelId="{1AD3F41C-F1A4-4F50-84C8-C6AFCD338B83}" srcId="{5F28CF39-6D22-40D1-A23D-E1AF42C546B7}" destId="{7D99A1F3-FF1F-40D8-ACB6-6B7A4420985D}" srcOrd="3" destOrd="0" parTransId="{AC911424-34DF-47DF-876F-C031A995AC45}" sibTransId="{AEFBEFED-D6DA-49BB-A203-74DBE3922C9B}"/>
    <dgm:cxn modelId="{71A5F020-06ED-4E9E-9868-18CC01ED5DA5}" type="presOf" srcId="{1570A17E-0955-4C04-887C-10522D9C2C5D}" destId="{42A58408-0877-4365-B563-EE7E862C4A04}" srcOrd="0" destOrd="0" presId="urn:microsoft.com/office/officeart/2005/8/layout/vList2"/>
    <dgm:cxn modelId="{1F21FC26-CBF1-4F85-B415-10EA0A65C770}" type="presOf" srcId="{C54F9BE7-B592-4103-BB5A-843A17069664}" destId="{6B420344-A532-4899-82E2-F5D16975E317}" srcOrd="0" destOrd="0" presId="urn:microsoft.com/office/officeart/2005/8/layout/vList2"/>
    <dgm:cxn modelId="{8022B72A-98D3-4F2E-89EE-4BBEED1FFED1}" srcId="{1570A17E-0955-4C04-887C-10522D9C2C5D}" destId="{10A835DB-B47F-46CF-A5EE-D93A1D39A958}" srcOrd="2" destOrd="0" parTransId="{B443B580-29AD-422C-87C7-5CB6DE9830F5}" sibTransId="{CDF0ECA5-9B7E-41D6-B036-E43246CD2799}"/>
    <dgm:cxn modelId="{25D9D55D-877B-4EDB-91DF-33F04E821E8D}" type="presOf" srcId="{3D1FFC8C-72FE-49AF-9F27-C8A5015B6F9F}" destId="{A2E168BE-66AB-4465-A10F-626CA98A8036}" srcOrd="0" destOrd="1" presId="urn:microsoft.com/office/officeart/2005/8/layout/vList2"/>
    <dgm:cxn modelId="{38E69942-88A7-4889-B646-4CCBC857706C}" type="presOf" srcId="{5F28CF39-6D22-40D1-A23D-E1AF42C546B7}" destId="{CD3B608E-5D77-4515-85B9-A008592E8A18}" srcOrd="0" destOrd="0" presId="urn:microsoft.com/office/officeart/2005/8/layout/vList2"/>
    <dgm:cxn modelId="{5800EF66-0FB2-4819-96FB-EA6D1187A108}" srcId="{1570A17E-0955-4C04-887C-10522D9C2C5D}" destId="{07A4413D-9E63-49C1-89CB-DA542B589022}" srcOrd="1" destOrd="0" parTransId="{D7B33ECC-3ABC-44F6-B2A8-A8477EF90543}" sibTransId="{DF2C7ECE-4954-4A47-BD09-FBE2B2AA7FE9}"/>
    <dgm:cxn modelId="{40C9BF49-B11D-4E20-8A36-15C63655D150}" srcId="{E0002CBC-C909-4F98-A21E-B5DCB34242B4}" destId="{5F28CF39-6D22-40D1-A23D-E1AF42C546B7}" srcOrd="1" destOrd="0" parTransId="{95404B3B-E6A3-447D-ADE8-BAEA1FD43C79}" sibTransId="{7B647496-0F07-477F-ABCA-F2279C31E631}"/>
    <dgm:cxn modelId="{97405A53-D47A-4884-A7E6-206D644E96AD}" type="presOf" srcId="{3DD68DFA-6933-4429-877A-9133D41DE7D9}" destId="{407905BB-9654-43B1-8342-4FE2CB1B836F}" srcOrd="0" destOrd="2" presId="urn:microsoft.com/office/officeart/2005/8/layout/vList2"/>
    <dgm:cxn modelId="{36BD8173-1049-4A6A-A52A-CD741E17D53B}" srcId="{5F28CF39-6D22-40D1-A23D-E1AF42C546B7}" destId="{8058E29A-27E5-4D84-B080-F7C1AFCDEC74}" srcOrd="0" destOrd="0" parTransId="{97FCA607-3E46-40FF-8387-590050F4D88D}" sibTransId="{BD8AE10B-C360-4995-A0E5-9A2AA45BA2D9}"/>
    <dgm:cxn modelId="{58703F54-4571-4EBC-8225-97C084CE4054}" srcId="{8F8C5612-A93D-484B-BD66-4E9FC64A6E40}" destId="{3DD68DFA-6933-4429-877A-9133D41DE7D9}" srcOrd="2" destOrd="0" parTransId="{01DBE423-E6B2-48DD-AB6B-0B1C39BD5CFF}" sibTransId="{8F9C9AE8-3C67-4407-99B5-4165FECADF3C}"/>
    <dgm:cxn modelId="{0237B254-C956-4A12-BA6A-2A37BE63D2CC}" type="presOf" srcId="{8058E29A-27E5-4D84-B080-F7C1AFCDEC74}" destId="{A2E168BE-66AB-4465-A10F-626CA98A8036}" srcOrd="0" destOrd="0" presId="urn:microsoft.com/office/officeart/2005/8/layout/vList2"/>
    <dgm:cxn modelId="{0F176E5A-CD4E-40B4-BC62-7D37FDFBCE70}" srcId="{1570A17E-0955-4C04-887C-10522D9C2C5D}" destId="{C54F9BE7-B592-4103-BB5A-843A17069664}" srcOrd="0" destOrd="0" parTransId="{953A61C1-CFA5-4412-B066-67A7DD98055E}" sibTransId="{7DE63435-A428-4B76-BEBD-294A25C0ACA3}"/>
    <dgm:cxn modelId="{182A3B7F-8301-4CA2-AFC2-626186398D4D}" type="presOf" srcId="{7D99A1F3-FF1F-40D8-ACB6-6B7A4420985D}" destId="{A2E168BE-66AB-4465-A10F-626CA98A8036}" srcOrd="0" destOrd="3" presId="urn:microsoft.com/office/officeart/2005/8/layout/vList2"/>
    <dgm:cxn modelId="{A596817F-06D9-45DA-B02C-33470101303A}" type="presOf" srcId="{6E989EDB-625F-44D7-8926-B31A48B48CB7}" destId="{A2E168BE-66AB-4465-A10F-626CA98A8036}" srcOrd="0" destOrd="4" presId="urn:microsoft.com/office/officeart/2005/8/layout/vList2"/>
    <dgm:cxn modelId="{CA9C837F-9511-4FF1-A7E7-26B63C924120}" type="presOf" srcId="{742F53AC-6675-4739-8318-A512A391A81F}" destId="{A2E168BE-66AB-4465-A10F-626CA98A8036}" srcOrd="0" destOrd="5" presId="urn:microsoft.com/office/officeart/2005/8/layout/vList2"/>
    <dgm:cxn modelId="{32D71A88-7EA9-4093-972D-C3ED8A76D9CC}" type="presOf" srcId="{07A4413D-9E63-49C1-89CB-DA542B589022}" destId="{6B420344-A532-4899-82E2-F5D16975E317}" srcOrd="0" destOrd="1" presId="urn:microsoft.com/office/officeart/2005/8/layout/vList2"/>
    <dgm:cxn modelId="{A7F0C088-17A6-4F00-B2DF-F5FD8ADCB75C}" srcId="{8F8C5612-A93D-484B-BD66-4E9FC64A6E40}" destId="{35383EB7-1426-4E22-BE03-41AA5454F10C}" srcOrd="0" destOrd="0" parTransId="{09A59D05-DEE5-407A-B103-9FA26735DE28}" sibTransId="{5E8162B0-BE39-453C-83CF-916EC72BE129}"/>
    <dgm:cxn modelId="{9DFE4A96-B0F0-4634-8979-8280CDE4FD15}" type="presOf" srcId="{09CEA755-E2B6-4BC7-9D18-B49F756DB89A}" destId="{A2E168BE-66AB-4465-A10F-626CA98A8036}" srcOrd="0" destOrd="2" presId="urn:microsoft.com/office/officeart/2005/8/layout/vList2"/>
    <dgm:cxn modelId="{0A8B01A7-F14F-4856-A483-252BCAAAC839}" srcId="{8F8C5612-A93D-484B-BD66-4E9FC64A6E40}" destId="{8773C847-2AFF-4E59-96FC-87B814653345}" srcOrd="3" destOrd="0" parTransId="{260AE324-3142-47AB-AE9F-3861B89BAB80}" sibTransId="{082CA7A2-7E0A-46B8-9346-E49D90470D68}"/>
    <dgm:cxn modelId="{59E2EDAF-C4F3-4F4C-9A33-B051DB7959D2}" srcId="{5F28CF39-6D22-40D1-A23D-E1AF42C546B7}" destId="{09CEA755-E2B6-4BC7-9D18-B49F756DB89A}" srcOrd="2" destOrd="0" parTransId="{09930959-F75C-47EA-9045-463FD7BD6B2E}" sibTransId="{BA8F8CED-19E5-4A42-BA99-831E5A267ED0}"/>
    <dgm:cxn modelId="{7F9B13B4-9A3B-4ABF-AC58-C45BD61F5B9D}" type="presOf" srcId="{35383EB7-1426-4E22-BE03-41AA5454F10C}" destId="{407905BB-9654-43B1-8342-4FE2CB1B836F}" srcOrd="0" destOrd="0" presId="urn:microsoft.com/office/officeart/2005/8/layout/vList2"/>
    <dgm:cxn modelId="{A6B7BFBC-5F02-4A24-A163-E3E0B4E8A4B3}" type="presOf" srcId="{8D8BB5F8-4F73-4E42-B118-EED84CC383CB}" destId="{407905BB-9654-43B1-8342-4FE2CB1B836F}" srcOrd="0" destOrd="1" presId="urn:microsoft.com/office/officeart/2005/8/layout/vList2"/>
    <dgm:cxn modelId="{2D3808BD-602D-409F-9D00-7152BF65A1A0}" srcId="{5F28CF39-6D22-40D1-A23D-E1AF42C546B7}" destId="{742F53AC-6675-4739-8318-A512A391A81F}" srcOrd="5" destOrd="0" parTransId="{DC8A974F-8F6F-4212-A3D3-2C6D725B4A8A}" sibTransId="{28E1B20A-3121-46B9-B3D5-19FA6540B0AE}"/>
    <dgm:cxn modelId="{7EA812BF-EBE6-4FA3-A841-DCAACD2AD5DF}" srcId="{5F28CF39-6D22-40D1-A23D-E1AF42C546B7}" destId="{3D1FFC8C-72FE-49AF-9F27-C8A5015B6F9F}" srcOrd="1" destOrd="0" parTransId="{A8931F4F-B2F4-4508-B7AB-5794757A212B}" sibTransId="{6D8487FF-B628-42D3-8906-8A34657688DB}"/>
    <dgm:cxn modelId="{646AFED1-D99F-4F8D-86AB-0090B64A0799}" srcId="{8F8C5612-A93D-484B-BD66-4E9FC64A6E40}" destId="{8D8BB5F8-4F73-4E42-B118-EED84CC383CB}" srcOrd="1" destOrd="0" parTransId="{310CB355-F39C-47A8-A62B-B0CD1818BB95}" sibTransId="{118CDE0D-8676-4B6E-89CB-FF0D70E96B1D}"/>
    <dgm:cxn modelId="{57C462D8-11A3-4650-917D-DDE1014F977D}" type="presOf" srcId="{10A835DB-B47F-46CF-A5EE-D93A1D39A958}" destId="{6B420344-A532-4899-82E2-F5D16975E317}" srcOrd="0" destOrd="2" presId="urn:microsoft.com/office/officeart/2005/8/layout/vList2"/>
    <dgm:cxn modelId="{FF0E4AE8-597B-47C9-A9BA-EAB6E49DCA9A}" srcId="{E0002CBC-C909-4F98-A21E-B5DCB34242B4}" destId="{8F8C5612-A93D-484B-BD66-4E9FC64A6E40}" srcOrd="0" destOrd="0" parTransId="{347DB524-EEEE-4A9D-9C9B-393F2E0234DF}" sibTransId="{C4FFBEBA-FD68-419C-BE0A-19B526D594C5}"/>
    <dgm:cxn modelId="{449BA0E8-9F0F-4E8B-A0E2-48106C07C672}" srcId="{E0002CBC-C909-4F98-A21E-B5DCB34242B4}" destId="{1570A17E-0955-4C04-887C-10522D9C2C5D}" srcOrd="2" destOrd="0" parTransId="{E723A4AA-21A0-4A5F-9D2D-03B0B67FA4B3}" sibTransId="{84F734C2-2A9F-4F1C-A46A-CA0DD63F63D1}"/>
    <dgm:cxn modelId="{13A5A5EC-EED3-4104-8A8B-E0A54FD348A5}" type="presOf" srcId="{8773C847-2AFF-4E59-96FC-87B814653345}" destId="{407905BB-9654-43B1-8342-4FE2CB1B836F}" srcOrd="0" destOrd="3" presId="urn:microsoft.com/office/officeart/2005/8/layout/vList2"/>
    <dgm:cxn modelId="{021A05FB-BAFA-4653-8F15-04AADC67B5CF}" srcId="{5F28CF39-6D22-40D1-A23D-E1AF42C546B7}" destId="{6E989EDB-625F-44D7-8926-B31A48B48CB7}" srcOrd="4" destOrd="0" parTransId="{CD66426F-7306-4C1C-8ED1-76ABBA31B307}" sibTransId="{BA6E8B51-E12B-40E2-85A3-27DED00E97B9}"/>
    <dgm:cxn modelId="{CA7FD838-8109-42CC-9A27-B5EBEFC818EA}" type="presParOf" srcId="{AAFBEB34-3BA6-4DA1-83A0-0D0D4952AB8B}" destId="{81C0CDFC-E672-400F-AB3D-31BCE15D9D28}" srcOrd="0" destOrd="0" presId="urn:microsoft.com/office/officeart/2005/8/layout/vList2"/>
    <dgm:cxn modelId="{3DAA70C4-1796-479C-8885-F155454CD126}" type="presParOf" srcId="{AAFBEB34-3BA6-4DA1-83A0-0D0D4952AB8B}" destId="{407905BB-9654-43B1-8342-4FE2CB1B836F}" srcOrd="1" destOrd="0" presId="urn:microsoft.com/office/officeart/2005/8/layout/vList2"/>
    <dgm:cxn modelId="{E6316AA5-2829-490D-907C-C8B6A7876903}" type="presParOf" srcId="{AAFBEB34-3BA6-4DA1-83A0-0D0D4952AB8B}" destId="{CD3B608E-5D77-4515-85B9-A008592E8A18}" srcOrd="2" destOrd="0" presId="urn:microsoft.com/office/officeart/2005/8/layout/vList2"/>
    <dgm:cxn modelId="{AFB81E4D-3C8C-445E-A9D6-37BB3D63761E}" type="presParOf" srcId="{AAFBEB34-3BA6-4DA1-83A0-0D0D4952AB8B}" destId="{A2E168BE-66AB-4465-A10F-626CA98A8036}" srcOrd="3" destOrd="0" presId="urn:microsoft.com/office/officeart/2005/8/layout/vList2"/>
    <dgm:cxn modelId="{70763014-F992-4E8B-872B-3644A73B0CBA}" type="presParOf" srcId="{AAFBEB34-3BA6-4DA1-83A0-0D0D4952AB8B}" destId="{42A58408-0877-4365-B563-EE7E862C4A04}" srcOrd="4" destOrd="0" presId="urn:microsoft.com/office/officeart/2005/8/layout/vList2"/>
    <dgm:cxn modelId="{01C64672-E494-4137-B450-C9665A27A487}" type="presParOf" srcId="{AAFBEB34-3BA6-4DA1-83A0-0D0D4952AB8B}" destId="{6B420344-A532-4899-82E2-F5D16975E317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571A06-F013-415C-AC88-B15C64733520}" type="doc">
      <dgm:prSet loTypeId="urn:microsoft.com/office/officeart/2005/8/layout/vList2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75A7E2A-018E-4F1C-BEAB-D18FFA7E6CAF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b="1" dirty="0"/>
            <a:t>Console</a:t>
          </a:r>
          <a:r>
            <a:rPr lang="en-US" dirty="0"/>
            <a:t>: common in samples. Look for a specified output</a:t>
          </a:r>
        </a:p>
      </dgm:t>
    </dgm:pt>
    <dgm:pt modelId="{B7BEEA2B-A1EB-4694-A22C-D0F7F51B5D60}" type="parTrans" cxnId="{189CF923-31FB-49E1-9221-40F45B1C2D23}">
      <dgm:prSet/>
      <dgm:spPr/>
      <dgm:t>
        <a:bodyPr/>
        <a:lstStyle/>
        <a:p>
          <a:endParaRPr lang="en-US"/>
        </a:p>
      </dgm:t>
    </dgm:pt>
    <dgm:pt modelId="{3132AC6C-2F9D-4F37-A9F0-4A511C614103}" type="sibTrans" cxnId="{189CF923-31FB-49E1-9221-40F45B1C2D23}">
      <dgm:prSet/>
      <dgm:spPr/>
      <dgm:t>
        <a:bodyPr/>
        <a:lstStyle/>
        <a:p>
          <a:endParaRPr lang="en-US"/>
        </a:p>
      </dgm:t>
    </dgm:pt>
    <dgm:pt modelId="{89E3D757-197B-49E7-8407-5D172608C968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b="1" dirty="0" err="1"/>
            <a:t>Ztest</a:t>
          </a:r>
          <a:r>
            <a:rPr lang="en-US" dirty="0"/>
            <a:t> (</a:t>
          </a:r>
          <a:r>
            <a:rPr lang="en-US" dirty="0" err="1"/>
            <a:t>ctest</a:t>
          </a:r>
          <a:r>
            <a:rPr lang="en-US" dirty="0"/>
            <a:t>, </a:t>
          </a:r>
          <a:r>
            <a:rPr lang="en-US" dirty="0" err="1"/>
            <a:t>gtest</a:t>
          </a:r>
          <a:r>
            <a:rPr lang="en-US" dirty="0"/>
            <a:t>): use </a:t>
          </a:r>
          <a:r>
            <a:rPr lang="en-US" dirty="0" err="1"/>
            <a:t>ztest</a:t>
          </a:r>
          <a:r>
            <a:rPr lang="en-US" dirty="0"/>
            <a:t> (c-,g-) framework in build. Adds asserts etc. to the app. App reports the results and Twister parse them</a:t>
          </a:r>
        </a:p>
      </dgm:t>
    </dgm:pt>
    <dgm:pt modelId="{B99E3188-0037-4E5E-A641-91C241232F75}" type="parTrans" cxnId="{735D1EC7-89D0-44D3-BD4A-9CAB2763BDF8}">
      <dgm:prSet/>
      <dgm:spPr/>
      <dgm:t>
        <a:bodyPr/>
        <a:lstStyle/>
        <a:p>
          <a:endParaRPr lang="en-US"/>
        </a:p>
      </dgm:t>
    </dgm:pt>
    <dgm:pt modelId="{DCCEC1BF-220C-4783-BC9D-8AB03B6F4018}" type="sibTrans" cxnId="{735D1EC7-89D0-44D3-BD4A-9CAB2763BDF8}">
      <dgm:prSet/>
      <dgm:spPr/>
      <dgm:t>
        <a:bodyPr/>
        <a:lstStyle/>
        <a:p>
          <a:endParaRPr lang="en-US"/>
        </a:p>
      </dgm:t>
    </dgm:pt>
    <dgm:pt modelId="{B3B0B2FC-F032-40D3-9D7B-EFA0E920C0D6}">
      <dgm:prSet/>
      <dgm:spPr>
        <a:solidFill>
          <a:srgbClr val="0070C0"/>
        </a:solidFill>
      </dgm:spPr>
      <dgm:t>
        <a:bodyPr/>
        <a:lstStyle/>
        <a:p>
          <a:r>
            <a:rPr lang="en-US" b="1" dirty="0"/>
            <a:t>Pytest</a:t>
          </a:r>
          <a:r>
            <a:rPr lang="en-US" dirty="0"/>
            <a:t>: After building a configuration pass the execution to pytest. Parse pytest results.</a:t>
          </a:r>
        </a:p>
      </dgm:t>
    </dgm:pt>
    <dgm:pt modelId="{718DCD01-CDDB-4C59-907F-11D29D93A8F4}" type="parTrans" cxnId="{02659E51-D5FF-4469-8E47-6F64F4DA2240}">
      <dgm:prSet/>
      <dgm:spPr/>
      <dgm:t>
        <a:bodyPr/>
        <a:lstStyle/>
        <a:p>
          <a:endParaRPr lang="en-US"/>
        </a:p>
      </dgm:t>
    </dgm:pt>
    <dgm:pt modelId="{513FF1E1-9A01-446A-98CA-842250BFDE54}" type="sibTrans" cxnId="{02659E51-D5FF-4469-8E47-6F64F4DA2240}">
      <dgm:prSet/>
      <dgm:spPr/>
      <dgm:t>
        <a:bodyPr/>
        <a:lstStyle/>
        <a:p>
          <a:endParaRPr lang="en-US"/>
        </a:p>
      </dgm:t>
    </dgm:pt>
    <dgm:pt modelId="{265AF206-A45F-46D2-906A-239FDCA34C86}">
      <dgm:prSet/>
      <dgm:spPr>
        <a:solidFill>
          <a:srgbClr val="0070C0"/>
        </a:solidFill>
        <a:ln>
          <a:solidFill>
            <a:schemeClr val="tx2">
              <a:lumMod val="50000"/>
              <a:lumOff val="50000"/>
            </a:schemeClr>
          </a:solidFill>
        </a:ln>
      </dgm:spPr>
      <dgm:t>
        <a:bodyPr/>
        <a:lstStyle/>
        <a:p>
          <a:r>
            <a:rPr lang="en-US" b="1" dirty="0"/>
            <a:t>Robot</a:t>
          </a:r>
          <a:r>
            <a:rPr lang="en-US" dirty="0"/>
            <a:t>: Like pytest but with Robot framework</a:t>
          </a:r>
        </a:p>
      </dgm:t>
    </dgm:pt>
    <dgm:pt modelId="{B02FEB6D-E449-4F47-AA6F-3ADA02D2E020}" type="parTrans" cxnId="{0FD7E7E4-3600-4040-A91B-CB97A2AB19E0}">
      <dgm:prSet/>
      <dgm:spPr/>
      <dgm:t>
        <a:bodyPr/>
        <a:lstStyle/>
        <a:p>
          <a:endParaRPr lang="en-US"/>
        </a:p>
      </dgm:t>
    </dgm:pt>
    <dgm:pt modelId="{8B2139DC-80CB-4B17-A815-EF314E7986CC}" type="sibTrans" cxnId="{0FD7E7E4-3600-4040-A91B-CB97A2AB19E0}">
      <dgm:prSet/>
      <dgm:spPr/>
      <dgm:t>
        <a:bodyPr/>
        <a:lstStyle/>
        <a:p>
          <a:endParaRPr lang="en-US"/>
        </a:p>
      </dgm:t>
    </dgm:pt>
    <dgm:pt modelId="{8F807E48-8714-4622-8B01-1B38BEA72B85}">
      <dgm:prSet/>
      <dgm:spPr>
        <a:solidFill>
          <a:srgbClr val="0070C0"/>
        </a:solidFill>
      </dgm:spPr>
      <dgm:t>
        <a:bodyPr/>
        <a:lstStyle/>
        <a:p>
          <a:r>
            <a:rPr lang="en-US" b="1" dirty="0"/>
            <a:t>Shell</a:t>
          </a:r>
          <a:r>
            <a:rPr lang="en-US" dirty="0"/>
            <a:t>: Wrapper over pytest test using shell fixture, where input/ required output are taken from the test </a:t>
          </a:r>
          <a:r>
            <a:rPr lang="en-US" dirty="0" err="1"/>
            <a:t>yaml</a:t>
          </a:r>
          <a:r>
            <a:rPr lang="en-US" dirty="0"/>
            <a:t>.</a:t>
          </a:r>
        </a:p>
      </dgm:t>
    </dgm:pt>
    <dgm:pt modelId="{FCCA7057-939C-4A20-BC1A-C2AE8A6599F6}" type="parTrans" cxnId="{5E355F1B-145C-48C1-B509-B7F2E0ECE242}">
      <dgm:prSet/>
      <dgm:spPr/>
      <dgm:t>
        <a:bodyPr/>
        <a:lstStyle/>
        <a:p>
          <a:endParaRPr lang="en-US"/>
        </a:p>
      </dgm:t>
    </dgm:pt>
    <dgm:pt modelId="{D34D921A-855D-4A16-BE12-DD09023E6990}" type="sibTrans" cxnId="{5E355F1B-145C-48C1-B509-B7F2E0ECE242}">
      <dgm:prSet/>
      <dgm:spPr/>
      <dgm:t>
        <a:bodyPr/>
        <a:lstStyle/>
        <a:p>
          <a:endParaRPr lang="en-US"/>
        </a:p>
      </dgm:t>
    </dgm:pt>
    <dgm:pt modelId="{D5F336BB-F701-4D38-AEFB-84886D1C7D2B}">
      <dgm:prSet/>
      <dgm:spPr/>
      <dgm:t>
        <a:bodyPr/>
        <a:lstStyle/>
        <a:p>
          <a:r>
            <a:rPr lang="en-US" b="1"/>
            <a:t>Other</a:t>
          </a:r>
          <a:r>
            <a:rPr lang="en-US"/>
            <a:t> (e.g. bluetooth, keyboard): Twister skips execution on those. Used to marked missing functionality. Not “tests” in most cases.</a:t>
          </a:r>
        </a:p>
      </dgm:t>
    </dgm:pt>
    <dgm:pt modelId="{3DEAF848-D1D3-4671-821D-6B334F636B5F}" type="parTrans" cxnId="{2FE9908D-5897-411E-9345-FB17036B71A8}">
      <dgm:prSet/>
      <dgm:spPr/>
      <dgm:t>
        <a:bodyPr/>
        <a:lstStyle/>
        <a:p>
          <a:endParaRPr lang="en-US"/>
        </a:p>
      </dgm:t>
    </dgm:pt>
    <dgm:pt modelId="{D4F270B5-322B-4CB1-9A3A-2A3934BD1287}" type="sibTrans" cxnId="{2FE9908D-5897-411E-9345-FB17036B71A8}">
      <dgm:prSet/>
      <dgm:spPr/>
      <dgm:t>
        <a:bodyPr/>
        <a:lstStyle/>
        <a:p>
          <a:endParaRPr lang="en-US"/>
        </a:p>
      </dgm:t>
    </dgm:pt>
    <dgm:pt modelId="{2332A366-0C90-451E-A749-FD4AE2FCB9F0}" type="pres">
      <dgm:prSet presAssocID="{AC571A06-F013-415C-AC88-B15C64733520}" presName="linear" presStyleCnt="0">
        <dgm:presLayoutVars>
          <dgm:animLvl val="lvl"/>
          <dgm:resizeHandles val="exact"/>
        </dgm:presLayoutVars>
      </dgm:prSet>
      <dgm:spPr/>
    </dgm:pt>
    <dgm:pt modelId="{02B0F35D-15C9-403C-8DEA-7933DDD1F7AC}" type="pres">
      <dgm:prSet presAssocID="{575A7E2A-018E-4F1C-BEAB-D18FFA7E6CAF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5C9FFEF6-CE63-4CE7-B544-7585A5AD1378}" type="pres">
      <dgm:prSet presAssocID="{3132AC6C-2F9D-4F37-A9F0-4A511C614103}" presName="spacer" presStyleCnt="0"/>
      <dgm:spPr/>
    </dgm:pt>
    <dgm:pt modelId="{635A72FB-984A-4887-A763-B1B6E5A5A9EB}" type="pres">
      <dgm:prSet presAssocID="{89E3D757-197B-49E7-8407-5D172608C968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5A5A8A22-AD62-4BA1-B25E-660ADFC8FB37}" type="pres">
      <dgm:prSet presAssocID="{DCCEC1BF-220C-4783-BC9D-8AB03B6F4018}" presName="spacer" presStyleCnt="0"/>
      <dgm:spPr/>
    </dgm:pt>
    <dgm:pt modelId="{5D3BD203-1A47-46BD-B391-FB248FE62C86}" type="pres">
      <dgm:prSet presAssocID="{B3B0B2FC-F032-40D3-9D7B-EFA0E920C0D6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BD04C131-DBBB-45FD-865C-3D9AB1228C7C}" type="pres">
      <dgm:prSet presAssocID="{513FF1E1-9A01-446A-98CA-842250BFDE54}" presName="spacer" presStyleCnt="0"/>
      <dgm:spPr/>
    </dgm:pt>
    <dgm:pt modelId="{2AF6220D-36EF-479C-880C-CBFA8E7BA106}" type="pres">
      <dgm:prSet presAssocID="{265AF206-A45F-46D2-906A-239FDCA34C86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CA97AD40-7CCC-4A81-8574-5519C7644F7C}" type="pres">
      <dgm:prSet presAssocID="{8B2139DC-80CB-4B17-A815-EF314E7986CC}" presName="spacer" presStyleCnt="0"/>
      <dgm:spPr/>
    </dgm:pt>
    <dgm:pt modelId="{E5AFB387-B4A4-4B1C-A039-0F5B7C682727}" type="pres">
      <dgm:prSet presAssocID="{8F807E48-8714-4622-8B01-1B38BEA72B85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76643961-D1DA-4591-BC96-B40B7EDB57D9}" type="pres">
      <dgm:prSet presAssocID="{D34D921A-855D-4A16-BE12-DD09023E6990}" presName="spacer" presStyleCnt="0"/>
      <dgm:spPr/>
    </dgm:pt>
    <dgm:pt modelId="{137B7E1B-096C-49D5-A34A-2AC0868D17D3}" type="pres">
      <dgm:prSet presAssocID="{D5F336BB-F701-4D38-AEFB-84886D1C7D2B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E355F1B-145C-48C1-B509-B7F2E0ECE242}" srcId="{AC571A06-F013-415C-AC88-B15C64733520}" destId="{8F807E48-8714-4622-8B01-1B38BEA72B85}" srcOrd="4" destOrd="0" parTransId="{FCCA7057-939C-4A20-BC1A-C2AE8A6599F6}" sibTransId="{D34D921A-855D-4A16-BE12-DD09023E6990}"/>
    <dgm:cxn modelId="{CC4F651C-3D24-489C-9180-4103B71C66DC}" type="presOf" srcId="{575A7E2A-018E-4F1C-BEAB-D18FFA7E6CAF}" destId="{02B0F35D-15C9-403C-8DEA-7933DDD1F7AC}" srcOrd="0" destOrd="0" presId="urn:microsoft.com/office/officeart/2005/8/layout/vList2"/>
    <dgm:cxn modelId="{189CF923-31FB-49E1-9221-40F45B1C2D23}" srcId="{AC571A06-F013-415C-AC88-B15C64733520}" destId="{575A7E2A-018E-4F1C-BEAB-D18FFA7E6CAF}" srcOrd="0" destOrd="0" parTransId="{B7BEEA2B-A1EB-4694-A22C-D0F7F51B5D60}" sibTransId="{3132AC6C-2F9D-4F37-A9F0-4A511C614103}"/>
    <dgm:cxn modelId="{8391E533-908E-410F-8862-1546D06EB910}" type="presOf" srcId="{265AF206-A45F-46D2-906A-239FDCA34C86}" destId="{2AF6220D-36EF-479C-880C-CBFA8E7BA106}" srcOrd="0" destOrd="0" presId="urn:microsoft.com/office/officeart/2005/8/layout/vList2"/>
    <dgm:cxn modelId="{AD94F13F-F3FC-4097-9D44-8FF649E0960F}" type="presOf" srcId="{89E3D757-197B-49E7-8407-5D172608C968}" destId="{635A72FB-984A-4887-A763-B1B6E5A5A9EB}" srcOrd="0" destOrd="0" presId="urn:microsoft.com/office/officeart/2005/8/layout/vList2"/>
    <dgm:cxn modelId="{02659E51-D5FF-4469-8E47-6F64F4DA2240}" srcId="{AC571A06-F013-415C-AC88-B15C64733520}" destId="{B3B0B2FC-F032-40D3-9D7B-EFA0E920C0D6}" srcOrd="2" destOrd="0" parTransId="{718DCD01-CDDB-4C59-907F-11D29D93A8F4}" sibTransId="{513FF1E1-9A01-446A-98CA-842250BFDE54}"/>
    <dgm:cxn modelId="{2FE9908D-5897-411E-9345-FB17036B71A8}" srcId="{AC571A06-F013-415C-AC88-B15C64733520}" destId="{D5F336BB-F701-4D38-AEFB-84886D1C7D2B}" srcOrd="5" destOrd="0" parTransId="{3DEAF848-D1D3-4671-821D-6B334F636B5F}" sibTransId="{D4F270B5-322B-4CB1-9A3A-2A3934BD1287}"/>
    <dgm:cxn modelId="{83EF95B5-B904-482B-A3D0-6561E60076EF}" type="presOf" srcId="{B3B0B2FC-F032-40D3-9D7B-EFA0E920C0D6}" destId="{5D3BD203-1A47-46BD-B391-FB248FE62C86}" srcOrd="0" destOrd="0" presId="urn:microsoft.com/office/officeart/2005/8/layout/vList2"/>
    <dgm:cxn modelId="{735D1EC7-89D0-44D3-BD4A-9CAB2763BDF8}" srcId="{AC571A06-F013-415C-AC88-B15C64733520}" destId="{89E3D757-197B-49E7-8407-5D172608C968}" srcOrd="1" destOrd="0" parTransId="{B99E3188-0037-4E5E-A641-91C241232F75}" sibTransId="{DCCEC1BF-220C-4783-BC9D-8AB03B6F4018}"/>
    <dgm:cxn modelId="{4EA073CC-1857-4DBA-8568-A815BC832B1D}" type="presOf" srcId="{AC571A06-F013-415C-AC88-B15C64733520}" destId="{2332A366-0C90-451E-A749-FD4AE2FCB9F0}" srcOrd="0" destOrd="0" presId="urn:microsoft.com/office/officeart/2005/8/layout/vList2"/>
    <dgm:cxn modelId="{0FD7E7E4-3600-4040-A91B-CB97A2AB19E0}" srcId="{AC571A06-F013-415C-AC88-B15C64733520}" destId="{265AF206-A45F-46D2-906A-239FDCA34C86}" srcOrd="3" destOrd="0" parTransId="{B02FEB6D-E449-4F47-AA6F-3ADA02D2E020}" sibTransId="{8B2139DC-80CB-4B17-A815-EF314E7986CC}"/>
    <dgm:cxn modelId="{279552FD-0810-4357-8B43-2E4DBC3DDEEE}" type="presOf" srcId="{D5F336BB-F701-4D38-AEFB-84886D1C7D2B}" destId="{137B7E1B-096C-49D5-A34A-2AC0868D17D3}" srcOrd="0" destOrd="0" presId="urn:microsoft.com/office/officeart/2005/8/layout/vList2"/>
    <dgm:cxn modelId="{B54211FF-637F-41FD-9ACE-B73879ABD58D}" type="presOf" srcId="{8F807E48-8714-4622-8B01-1B38BEA72B85}" destId="{E5AFB387-B4A4-4B1C-A039-0F5B7C682727}" srcOrd="0" destOrd="0" presId="urn:microsoft.com/office/officeart/2005/8/layout/vList2"/>
    <dgm:cxn modelId="{97896E0B-93FF-49C2-9911-0B46FD31892E}" type="presParOf" srcId="{2332A366-0C90-451E-A749-FD4AE2FCB9F0}" destId="{02B0F35D-15C9-403C-8DEA-7933DDD1F7AC}" srcOrd="0" destOrd="0" presId="urn:microsoft.com/office/officeart/2005/8/layout/vList2"/>
    <dgm:cxn modelId="{8F245BF4-2215-4279-8644-2251DB574B0E}" type="presParOf" srcId="{2332A366-0C90-451E-A749-FD4AE2FCB9F0}" destId="{5C9FFEF6-CE63-4CE7-B544-7585A5AD1378}" srcOrd="1" destOrd="0" presId="urn:microsoft.com/office/officeart/2005/8/layout/vList2"/>
    <dgm:cxn modelId="{FBEE4E23-D81D-4E06-8FC8-F8E34E107142}" type="presParOf" srcId="{2332A366-0C90-451E-A749-FD4AE2FCB9F0}" destId="{635A72FB-984A-4887-A763-B1B6E5A5A9EB}" srcOrd="2" destOrd="0" presId="urn:microsoft.com/office/officeart/2005/8/layout/vList2"/>
    <dgm:cxn modelId="{00FA484D-3503-4A46-A3C7-1F1405F3509C}" type="presParOf" srcId="{2332A366-0C90-451E-A749-FD4AE2FCB9F0}" destId="{5A5A8A22-AD62-4BA1-B25E-660ADFC8FB37}" srcOrd="3" destOrd="0" presId="urn:microsoft.com/office/officeart/2005/8/layout/vList2"/>
    <dgm:cxn modelId="{9457DE2E-C4B2-48AC-9529-0EF4D9E717BE}" type="presParOf" srcId="{2332A366-0C90-451E-A749-FD4AE2FCB9F0}" destId="{5D3BD203-1A47-46BD-B391-FB248FE62C86}" srcOrd="4" destOrd="0" presId="urn:microsoft.com/office/officeart/2005/8/layout/vList2"/>
    <dgm:cxn modelId="{CCEC4B49-68BC-4EEA-A2BE-3299DD1A473E}" type="presParOf" srcId="{2332A366-0C90-451E-A749-FD4AE2FCB9F0}" destId="{BD04C131-DBBB-45FD-865C-3D9AB1228C7C}" srcOrd="5" destOrd="0" presId="urn:microsoft.com/office/officeart/2005/8/layout/vList2"/>
    <dgm:cxn modelId="{C317914F-37E0-4A79-8ED8-30E205D06805}" type="presParOf" srcId="{2332A366-0C90-451E-A749-FD4AE2FCB9F0}" destId="{2AF6220D-36EF-479C-880C-CBFA8E7BA106}" srcOrd="6" destOrd="0" presId="urn:microsoft.com/office/officeart/2005/8/layout/vList2"/>
    <dgm:cxn modelId="{64D04FB5-1BB2-419D-AD29-2984970813ED}" type="presParOf" srcId="{2332A366-0C90-451E-A749-FD4AE2FCB9F0}" destId="{CA97AD40-7CCC-4A81-8574-5519C7644F7C}" srcOrd="7" destOrd="0" presId="urn:microsoft.com/office/officeart/2005/8/layout/vList2"/>
    <dgm:cxn modelId="{874C2D39-D293-4725-BF1C-12533721CFEB}" type="presParOf" srcId="{2332A366-0C90-451E-A749-FD4AE2FCB9F0}" destId="{E5AFB387-B4A4-4B1C-A039-0F5B7C682727}" srcOrd="8" destOrd="0" presId="urn:microsoft.com/office/officeart/2005/8/layout/vList2"/>
    <dgm:cxn modelId="{6F1AFC9D-5EB3-4B60-B4C7-AD20BF818D0C}" type="presParOf" srcId="{2332A366-0C90-451E-A749-FD4AE2FCB9F0}" destId="{76643961-D1DA-4591-BC96-B40B7EDB57D9}" srcOrd="9" destOrd="0" presId="urn:microsoft.com/office/officeart/2005/8/layout/vList2"/>
    <dgm:cxn modelId="{48AB5D55-83F9-4361-9700-79BF7458DAC5}" type="presParOf" srcId="{2332A366-0C90-451E-A749-FD4AE2FCB9F0}" destId="{137B7E1B-096C-49D5-A34A-2AC0868D17D3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C0CDFC-E672-400F-AB3D-31BCE15D9D28}">
      <dsp:nvSpPr>
        <dsp:cNvPr id="0" name=""/>
        <dsp:cNvSpPr/>
      </dsp:nvSpPr>
      <dsp:spPr>
        <a:xfrm>
          <a:off x="0" y="88748"/>
          <a:ext cx="10515600" cy="4176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Testing framework (in python) dedicated for Zephyr.</a:t>
          </a:r>
        </a:p>
      </dsp:txBody>
      <dsp:txXfrm>
        <a:off x="20390" y="109138"/>
        <a:ext cx="10474820" cy="376910"/>
      </dsp:txXfrm>
    </dsp:sp>
    <dsp:sp modelId="{407905BB-9654-43B1-8342-4FE2CB1B836F}">
      <dsp:nvSpPr>
        <dsp:cNvPr id="0" name=""/>
        <dsp:cNvSpPr/>
      </dsp:nvSpPr>
      <dsp:spPr>
        <a:xfrm>
          <a:off x="0" y="506438"/>
          <a:ext cx="10515600" cy="897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Detects tests,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Some autonomy in scope selection,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 dirty="0"/>
            <a:t>Build and/or execute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Reports with results</a:t>
          </a:r>
        </a:p>
      </dsp:txBody>
      <dsp:txXfrm>
        <a:off x="0" y="506438"/>
        <a:ext cx="10515600" cy="897345"/>
      </dsp:txXfrm>
    </dsp:sp>
    <dsp:sp modelId="{CD3B608E-5D77-4515-85B9-A008592E8A18}">
      <dsp:nvSpPr>
        <dsp:cNvPr id="0" name=""/>
        <dsp:cNvSpPr/>
      </dsp:nvSpPr>
      <dsp:spPr>
        <a:xfrm>
          <a:off x="0" y="1403784"/>
          <a:ext cx="10515600" cy="4176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Supports: </a:t>
          </a:r>
        </a:p>
      </dsp:txBody>
      <dsp:txXfrm>
        <a:off x="20390" y="1424174"/>
        <a:ext cx="10474820" cy="376910"/>
      </dsp:txXfrm>
    </dsp:sp>
    <dsp:sp modelId="{A2E168BE-66AB-4465-A10F-626CA98A8036}">
      <dsp:nvSpPr>
        <dsp:cNvPr id="0" name=""/>
        <dsp:cNvSpPr/>
      </dsp:nvSpPr>
      <dsp:spPr>
        <a:xfrm>
          <a:off x="0" y="1821474"/>
          <a:ext cx="10515600" cy="13372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Emulators (e.g. QEMUs, Renode),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Simulators (e.g. native_sim),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Hardware,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Monitoring memory footprints,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Gcov+Lcov for coverage,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Valgrind/Asan/UBSan  for dynamic analysis,</a:t>
          </a:r>
        </a:p>
      </dsp:txBody>
      <dsp:txXfrm>
        <a:off x="0" y="1821474"/>
        <a:ext cx="10515600" cy="1337219"/>
      </dsp:txXfrm>
    </dsp:sp>
    <dsp:sp modelId="{42A58408-0877-4365-B563-EE7E862C4A04}">
      <dsp:nvSpPr>
        <dsp:cNvPr id="0" name=""/>
        <dsp:cNvSpPr/>
      </dsp:nvSpPr>
      <dsp:spPr>
        <a:xfrm>
          <a:off x="0" y="3158694"/>
          <a:ext cx="10515600" cy="4176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Use cases:</a:t>
          </a:r>
        </a:p>
      </dsp:txBody>
      <dsp:txXfrm>
        <a:off x="20390" y="3179084"/>
        <a:ext cx="10474820" cy="376910"/>
      </dsp:txXfrm>
    </dsp:sp>
    <dsp:sp modelId="{6B420344-A532-4899-82E2-F5D16975E317}">
      <dsp:nvSpPr>
        <dsp:cNvPr id="0" name=""/>
        <dsp:cNvSpPr/>
      </dsp:nvSpPr>
      <dsp:spPr>
        <a:xfrm>
          <a:off x="0" y="3576384"/>
          <a:ext cx="10515600" cy="686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On desk development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PR verification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Vendors testing on “board farms”</a:t>
          </a:r>
        </a:p>
      </dsp:txBody>
      <dsp:txXfrm>
        <a:off x="0" y="3576384"/>
        <a:ext cx="10515600" cy="6862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B0F35D-15C9-403C-8DEA-7933DDD1F7AC}">
      <dsp:nvSpPr>
        <dsp:cNvPr id="0" name=""/>
        <dsp:cNvSpPr/>
      </dsp:nvSpPr>
      <dsp:spPr>
        <a:xfrm>
          <a:off x="0" y="568321"/>
          <a:ext cx="6666833" cy="678746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Console</a:t>
          </a:r>
          <a:r>
            <a:rPr lang="en-US" sz="1700" kern="1200" dirty="0"/>
            <a:t>: common in samples. Look for a specified output</a:t>
          </a:r>
        </a:p>
      </dsp:txBody>
      <dsp:txXfrm>
        <a:off x="33134" y="601455"/>
        <a:ext cx="6600565" cy="612478"/>
      </dsp:txXfrm>
    </dsp:sp>
    <dsp:sp modelId="{635A72FB-984A-4887-A763-B1B6E5A5A9EB}">
      <dsp:nvSpPr>
        <dsp:cNvPr id="0" name=""/>
        <dsp:cNvSpPr/>
      </dsp:nvSpPr>
      <dsp:spPr>
        <a:xfrm>
          <a:off x="0" y="1296027"/>
          <a:ext cx="6666833" cy="678746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 err="1"/>
            <a:t>Ztest</a:t>
          </a:r>
          <a:r>
            <a:rPr lang="en-US" sz="1700" kern="1200" dirty="0"/>
            <a:t> (</a:t>
          </a:r>
          <a:r>
            <a:rPr lang="en-US" sz="1700" kern="1200" dirty="0" err="1"/>
            <a:t>ctest</a:t>
          </a:r>
          <a:r>
            <a:rPr lang="en-US" sz="1700" kern="1200" dirty="0"/>
            <a:t>, </a:t>
          </a:r>
          <a:r>
            <a:rPr lang="en-US" sz="1700" kern="1200" dirty="0" err="1"/>
            <a:t>gtest</a:t>
          </a:r>
          <a:r>
            <a:rPr lang="en-US" sz="1700" kern="1200" dirty="0"/>
            <a:t>): use </a:t>
          </a:r>
          <a:r>
            <a:rPr lang="en-US" sz="1700" kern="1200" dirty="0" err="1"/>
            <a:t>ztest</a:t>
          </a:r>
          <a:r>
            <a:rPr lang="en-US" sz="1700" kern="1200" dirty="0"/>
            <a:t> (c-,g-) framework in build. Adds asserts etc. to the app. App reports the results and Twister parse them</a:t>
          </a:r>
        </a:p>
      </dsp:txBody>
      <dsp:txXfrm>
        <a:off x="33134" y="1329161"/>
        <a:ext cx="6600565" cy="612478"/>
      </dsp:txXfrm>
    </dsp:sp>
    <dsp:sp modelId="{5D3BD203-1A47-46BD-B391-FB248FE62C86}">
      <dsp:nvSpPr>
        <dsp:cNvPr id="0" name=""/>
        <dsp:cNvSpPr/>
      </dsp:nvSpPr>
      <dsp:spPr>
        <a:xfrm>
          <a:off x="0" y="2023733"/>
          <a:ext cx="6666833" cy="678746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Pytest</a:t>
          </a:r>
          <a:r>
            <a:rPr lang="en-US" sz="1700" kern="1200" dirty="0"/>
            <a:t>: After building a configuration pass the execution to pytest. Parse pytest results.</a:t>
          </a:r>
        </a:p>
      </dsp:txBody>
      <dsp:txXfrm>
        <a:off x="33134" y="2056867"/>
        <a:ext cx="6600565" cy="612478"/>
      </dsp:txXfrm>
    </dsp:sp>
    <dsp:sp modelId="{2AF6220D-36EF-479C-880C-CBFA8E7BA106}">
      <dsp:nvSpPr>
        <dsp:cNvPr id="0" name=""/>
        <dsp:cNvSpPr/>
      </dsp:nvSpPr>
      <dsp:spPr>
        <a:xfrm>
          <a:off x="0" y="2751439"/>
          <a:ext cx="6666833" cy="678746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tx2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Robot</a:t>
          </a:r>
          <a:r>
            <a:rPr lang="en-US" sz="1700" kern="1200" dirty="0"/>
            <a:t>: Like pytest but with Robot framework</a:t>
          </a:r>
        </a:p>
      </dsp:txBody>
      <dsp:txXfrm>
        <a:off x="33134" y="2784573"/>
        <a:ext cx="6600565" cy="612478"/>
      </dsp:txXfrm>
    </dsp:sp>
    <dsp:sp modelId="{E5AFB387-B4A4-4B1C-A039-0F5B7C682727}">
      <dsp:nvSpPr>
        <dsp:cNvPr id="0" name=""/>
        <dsp:cNvSpPr/>
      </dsp:nvSpPr>
      <dsp:spPr>
        <a:xfrm>
          <a:off x="0" y="3479146"/>
          <a:ext cx="6666833" cy="678746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Shell</a:t>
          </a:r>
          <a:r>
            <a:rPr lang="en-US" sz="1700" kern="1200" dirty="0"/>
            <a:t>: Wrapper over pytest test using shell fixture, where input/ required output are taken from the test </a:t>
          </a:r>
          <a:r>
            <a:rPr lang="en-US" sz="1700" kern="1200" dirty="0" err="1"/>
            <a:t>yaml</a:t>
          </a:r>
          <a:r>
            <a:rPr lang="en-US" sz="1700" kern="1200" dirty="0"/>
            <a:t>.</a:t>
          </a:r>
        </a:p>
      </dsp:txBody>
      <dsp:txXfrm>
        <a:off x="33134" y="3512280"/>
        <a:ext cx="6600565" cy="612478"/>
      </dsp:txXfrm>
    </dsp:sp>
    <dsp:sp modelId="{137B7E1B-096C-49D5-A34A-2AC0868D17D3}">
      <dsp:nvSpPr>
        <dsp:cNvPr id="0" name=""/>
        <dsp:cNvSpPr/>
      </dsp:nvSpPr>
      <dsp:spPr>
        <a:xfrm>
          <a:off x="0" y="4206852"/>
          <a:ext cx="6666833" cy="678746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Other</a:t>
          </a:r>
          <a:r>
            <a:rPr lang="en-US" sz="1700" kern="1200"/>
            <a:t> (e.g. bluetooth, keyboard): Twister skips execution on those. Used to marked missing functionality. Not “tests” in most cases.</a:t>
          </a:r>
        </a:p>
      </dsp:txBody>
      <dsp:txXfrm>
        <a:off x="33134" y="4239986"/>
        <a:ext cx="6600565" cy="6124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281CD-C244-4A49-B329-3F69F76378B7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F919F-AC2D-45AA-A7A6-AC787C369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09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FBE6E-D491-8217-EBB9-0F20DC4128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ED2B1D-6E41-EE00-F595-ACB2CAC02C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55CE0-7177-A6FC-719C-8A72AF4F2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40FA2-BD1B-4DC5-9E93-144941264C35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73D90-C9FE-AF55-64BC-1D3E3A59F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FAFE45-B951-4231-3360-860880D2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4C4E-3DA5-40F1-A682-B41F69A19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92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FF4B-7ACF-5579-E2E0-5CE3C44B9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0AEE79-74E9-8CA0-E512-407CB5EBA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AA862-37D6-2A28-9211-44C398CE8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40FA2-BD1B-4DC5-9E93-144941264C35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7AC3A-659D-02D2-C630-C1ADF77BD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3836C-5CB9-E5DB-68AE-AB6D32A61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4C4E-3DA5-40F1-A682-B41F69A19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33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19932F-2DD7-B8E2-9715-F8512E9D85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462C2F-2CE7-B1D9-87CB-1BD760F922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72584-D06C-0DFE-C3C1-006ADFB71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40FA2-BD1B-4DC5-9E93-144941264C35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34C19-CF0A-1EBE-C678-F06E900CD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CA1A0-E408-7A56-3962-32515AE23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4C4E-3DA5-40F1-A682-B41F69A19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39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E2BBB-1E88-F103-09E2-3444C7EC9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C5907-0FAB-47C8-6F49-D58DAFD41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ED696-C4BC-4180-45E1-B42D96DD7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40FA2-BD1B-4DC5-9E93-144941264C35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96EA93-114E-D569-9C7A-C9FDAC7D4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52188-114F-0510-E788-B0CAF9E0C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4C4E-3DA5-40F1-A682-B41F69A19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61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DBBE2-9F4C-E4B2-E534-AE9D6DFD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C6AE9-C205-CF80-A5B4-CF8D55CAF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112D1-2E8A-E0E5-1392-7FA5D257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40FA2-BD1B-4DC5-9E93-144941264C35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16A52-60B8-C1FD-0A3A-DB3ED9426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AF897-A65C-BE48-C601-96614728A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4C4E-3DA5-40F1-A682-B41F69A19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47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926B8-8577-BB4A-4748-6EE4FEA1F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B69B3-B750-143C-687A-C581274A6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A42DC1-619F-EF82-C4F8-42FCE80BBA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59178A-FA4B-B5DA-FE64-9DD910951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40FA2-BD1B-4DC5-9E93-144941264C35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4513A7-A8B5-36C5-7D97-319A3C98B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BC6C64-8D00-97E8-DF77-C2FD1A22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4C4E-3DA5-40F1-A682-B41F69A19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49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E79BD-D360-A544-5792-932858125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C554B-C1D6-A1B8-8F03-50B696E83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99E54-C645-179B-6CD9-23FEF618D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D309C0-C327-E7EC-6936-4A79E2325A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3E95A6-868B-1B7F-B495-6B390E9896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C566FE-B442-367A-6ABA-5D4371A55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40FA2-BD1B-4DC5-9E93-144941264C35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F95B7D-2C94-F4DC-9A5C-0E1FB1B9A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A6033D-BF44-4826-AFBB-06573059B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4C4E-3DA5-40F1-A682-B41F69A19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69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4011C-895C-164E-A0E0-8075D34DC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5DCA9-1303-4889-C619-72E2F6145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40FA2-BD1B-4DC5-9E93-144941264C35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C15A98-C316-7896-7C04-D0BA9B0FE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55A91E-40FC-27EF-F386-49BC4F32D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4C4E-3DA5-40F1-A682-B41F69A19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15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A7B05A-062F-DF76-2AF2-D7B775B43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40FA2-BD1B-4DC5-9E93-144941264C35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3A4765-A0C5-9166-BD65-2853B6114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15C0F-E806-FDAF-A0D0-3C9B0BE10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4C4E-3DA5-40F1-A682-B41F69A19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60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4FC25-AE96-E14E-7C29-27581C081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686F0-C4F1-053B-5E01-B15E1CAD1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0A6947-2591-8D54-903E-C3FAFF7755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A1DD7-A8FE-FD6B-FB99-B9B7A5242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40FA2-BD1B-4DC5-9E93-144941264C35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37BC1-093F-7E51-2A77-80FEF47EB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08A88D-C6F2-C07D-7154-105D56A10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4C4E-3DA5-40F1-A682-B41F69A19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58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7B8A2-A8ED-21EA-07FB-599CA1D76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9A8A53-C297-C920-27A6-F7F49F023E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30347C-009C-A481-5C4B-9987A0490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43341-5DF1-AA14-5F33-595F329C9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40FA2-BD1B-4DC5-9E93-144941264C35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83CEC-4E81-677F-029C-31698BED3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34172F-4B48-4FD4-6F9C-82FF8B32A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4C4E-3DA5-40F1-A682-B41F69A19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51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EE25FF-E999-6C73-DB37-FEA822D08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EB14E5-72A2-C0B5-7B0D-04A67B9DF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2A6EE1-F3C7-CDD9-8AC1-5D7CC9E070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240FA2-BD1B-4DC5-9E93-144941264C35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E536B-9BD6-8169-0CAF-FBF49C66FE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CE5E7-0C52-A819-C451-9AA54D5D1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614C4E-3DA5-40F1-A682-B41F69A19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1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openmobilealliance.org/release/LightweightM2M/ETS/OMA-ETS-LightweightM2M-V1_1-20190912-D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zephyrproject-rtos/zephyr/tree/main/tests/net/lib/lwm2m/interop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55FAF4-D236-D00A-869E-8AEF445D9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865" y="818984"/>
            <a:ext cx="6596245" cy="3268520"/>
          </a:xfrm>
        </p:spPr>
        <p:txBody>
          <a:bodyPr>
            <a:normAutofit/>
          </a:bodyPr>
          <a:lstStyle/>
          <a:p>
            <a:pPr algn="r"/>
            <a:r>
              <a:rPr lang="en-US" sz="4800">
                <a:solidFill>
                  <a:srgbClr val="FFFFFF"/>
                </a:solidFill>
              </a:rPr>
              <a:t>Twister 101: Practical Tips and Best Practices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295C5A-D308-DE38-429F-29929FCD9D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1220" y="4148495"/>
            <a:ext cx="6051236" cy="1241828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Maciej Perkowski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0114D7-C317-C203-30A3-91C2DA96A0B5}"/>
              </a:ext>
            </a:extLst>
          </p:cNvPr>
          <p:cNvSpPr txBox="1"/>
          <p:nvPr/>
        </p:nvSpPr>
        <p:spPr>
          <a:xfrm>
            <a:off x="5526271" y="4506221"/>
            <a:ext cx="2572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rgbClr val="E8E8E8"/>
                </a:solidFill>
                <a:effectLst/>
                <a:latin typeface="Google Sans"/>
              </a:rPr>
              <a:t> © Nordic Semiconductor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18DD914-97AC-F516-9983-34407100C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81" y="4690887"/>
            <a:ext cx="3091481" cy="81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E56533CF-DB4F-E800-D9E2-06281F63A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366" y="4219674"/>
            <a:ext cx="2777188" cy="144934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730044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blue and red electronic devices&#10;&#10;AI-generated content may be incorrect.">
            <a:extLst>
              <a:ext uri="{FF2B5EF4-FFF2-40B4-BE49-F238E27FC236}">
                <a16:creationId xmlns:a16="http://schemas.microsoft.com/office/drawing/2014/main" id="{6E757101-F254-40C3-A206-3F459A384E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4" b="29379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65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847C68-8AB4-C91D-2A5C-77D2F271D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B1F42BC-BE54-3C91-598A-737377715B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58999E-DB15-798F-C871-2AAF6BC02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536103-3C1D-4B38-ACBD-556A17D1D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1E194D-F56D-8F42-5598-90FA3B2DF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C551B03-8722-04E9-75B0-EB65BC10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Test plan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08B16F-E02D-492F-DDCB-D36127F3C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343" y="365125"/>
            <a:ext cx="5438775" cy="6410325"/>
          </a:xfrm>
          <a:prstGeom prst="rect">
            <a:avLst/>
          </a:prstGeom>
        </p:spPr>
      </p:pic>
      <p:pic>
        <p:nvPicPr>
          <p:cNvPr id="13" name="Picture 4" descr="Fancy pooh | scripts/twister; scripts/twister -T … -s … -p … --no-detailed-test-id -v --inline-log; west twister --test-config [path] --level [level] | image tagged in fancy pooh | made w/ Imgflip meme maker">
            <a:extLst>
              <a:ext uri="{FF2B5EF4-FFF2-40B4-BE49-F238E27FC236}">
                <a16:creationId xmlns:a16="http://schemas.microsoft.com/office/drawing/2014/main" id="{A3A124FB-85DB-96DC-B20E-B2544E6FE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552672"/>
            <a:ext cx="4762500" cy="511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B4C8DF-8D7D-093D-CA35-AF7F844C062A}"/>
              </a:ext>
            </a:extLst>
          </p:cNvPr>
          <p:cNvSpPr txBox="1"/>
          <p:nvPr/>
        </p:nvSpPr>
        <p:spPr>
          <a:xfrm>
            <a:off x="2677297" y="1551816"/>
            <a:ext cx="2599553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pPr algn="ctr"/>
            <a:r>
              <a:rPr lang="en-US" dirty="0"/>
              <a:t>scripts/twister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83CD29-4857-DC40-9AE3-A4971C91014E}"/>
              </a:ext>
            </a:extLst>
          </p:cNvPr>
          <p:cNvSpPr txBox="1"/>
          <p:nvPr/>
        </p:nvSpPr>
        <p:spPr>
          <a:xfrm>
            <a:off x="2685858" y="3232971"/>
            <a:ext cx="2599553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dirty="0"/>
              <a:t>scripts/twister -T … -p … --no-detailed-test-id </a:t>
            </a:r>
            <a:br>
              <a:rPr lang="en-US" dirty="0"/>
            </a:br>
            <a:r>
              <a:rPr lang="en-US" dirty="0"/>
              <a:t>-v --inline-logs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CB4BED-3190-676E-E89D-F67BF554750D}"/>
              </a:ext>
            </a:extLst>
          </p:cNvPr>
          <p:cNvSpPr txBox="1"/>
          <p:nvPr/>
        </p:nvSpPr>
        <p:spPr>
          <a:xfrm>
            <a:off x="2677296" y="5153088"/>
            <a:ext cx="2599553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dirty="0"/>
              <a:t>scripts/twister </a:t>
            </a:r>
            <a:br>
              <a:rPr lang="en-US" dirty="0"/>
            </a:br>
            <a:r>
              <a:rPr lang="en-US" dirty="0"/>
              <a:t>--test-config [path]</a:t>
            </a:r>
            <a:br>
              <a:rPr lang="en-US" dirty="0"/>
            </a:br>
            <a:r>
              <a:rPr lang="en-US" dirty="0"/>
              <a:t>--level [level]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571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912F1A-21FA-CD1E-FFB2-C378C5102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86855"/>
            <a:ext cx="3900973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scripts/ci/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test_plan.py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1D475-2FD2-56F2-C33A-169000790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US" sz="2000" dirty="0"/>
              <a:t>Dynamic testing scope based on files changed in git scope</a:t>
            </a:r>
          </a:p>
          <a:p>
            <a:r>
              <a:rPr lang="en-US" sz="2000" dirty="0"/>
              <a:t>Great for CI runs on-PRs</a:t>
            </a:r>
          </a:p>
          <a:p>
            <a:r>
              <a:rPr lang="en-US" sz="2000" dirty="0"/>
              <a:t>Workflows:</a:t>
            </a:r>
          </a:p>
          <a:p>
            <a:pPr lvl="1"/>
            <a:r>
              <a:rPr lang="en-US" sz="2000" dirty="0"/>
              <a:t>Module (in west manifest): Add tests from this module</a:t>
            </a:r>
          </a:p>
          <a:p>
            <a:pPr lvl="1"/>
            <a:r>
              <a:rPr lang="en-US" sz="2000" dirty="0"/>
              <a:t>File in a directory with test </a:t>
            </a:r>
            <a:r>
              <a:rPr lang="en-US" sz="2000" dirty="0" err="1"/>
              <a:t>yaml</a:t>
            </a:r>
            <a:r>
              <a:rPr lang="en-US" sz="2000" dirty="0"/>
              <a:t>: -T [</a:t>
            </a:r>
            <a:r>
              <a:rPr lang="en-US" sz="2000" dirty="0" err="1"/>
              <a:t>this_directory</a:t>
            </a:r>
            <a:r>
              <a:rPr lang="en-US" sz="2000" dirty="0"/>
              <a:t>]</a:t>
            </a:r>
          </a:p>
          <a:p>
            <a:pPr lvl="1"/>
            <a:r>
              <a:rPr lang="en-US" sz="2000" dirty="0"/>
              <a:t>Files in a board directory: -p [</a:t>
            </a:r>
            <a:r>
              <a:rPr lang="en-US" sz="2000" dirty="0" err="1"/>
              <a:t>this_board</a:t>
            </a:r>
            <a:r>
              <a:rPr lang="en-US" sz="2000" dirty="0"/>
              <a:t>]</a:t>
            </a:r>
          </a:p>
          <a:p>
            <a:pPr lvl="1"/>
            <a:r>
              <a:rPr lang="en-US" sz="2000" dirty="0"/>
              <a:t>Adds tests with tags linked with modified folders</a:t>
            </a:r>
          </a:p>
          <a:p>
            <a:r>
              <a:rPr lang="en-US" sz="2000" dirty="0"/>
              <a:t>Output test plan file can be loaded with --load-tests </a:t>
            </a:r>
          </a:p>
        </p:txBody>
      </p:sp>
    </p:spTree>
    <p:extLst>
      <p:ext uri="{BB962C8B-B14F-4D97-AF65-F5344CB8AC3E}">
        <p14:creationId xmlns:p14="http://schemas.microsoft.com/office/powerpoint/2010/main" val="1503061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EE6735-7D38-31AB-0C93-E20F20E92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Benefits of pytest</a:t>
            </a:r>
          </a:p>
        </p:txBody>
      </p:sp>
      <p:sp>
        <p:nvSpPr>
          <p:cNvPr id="4" name="Google Shape;56;p10">
            <a:extLst>
              <a:ext uri="{FF2B5EF4-FFF2-40B4-BE49-F238E27FC236}">
                <a16:creationId xmlns:a16="http://schemas.microsoft.com/office/drawing/2014/main" id="{9995499B-8B4B-15F7-C23C-A57728A0B02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  <a:prstGeom prst="rect">
            <a:avLst/>
          </a:prstGeom>
        </p:spPr>
        <p:txBody>
          <a:bodyPr spcFirstLastPara="1" lIns="91425" tIns="91425" rIns="91425" bIns="91425" anchor="ctr" anchorCtr="0">
            <a:normAutofit/>
          </a:bodyPr>
          <a:lstStyle/>
          <a:p>
            <a:pPr marL="742950" lvl="1" indent="-285750">
              <a:spcAft>
                <a:spcPts val="1200"/>
              </a:spcAft>
            </a:pPr>
            <a:r>
              <a:rPr lang="en-GB" sz="2000" dirty="0"/>
              <a:t>Use existing python libraries in a test (e.g. REST API) </a:t>
            </a:r>
          </a:p>
          <a:p>
            <a:pPr marL="742950" lvl="1" indent="-285750">
              <a:spcAft>
                <a:spcPts val="1200"/>
              </a:spcAft>
            </a:pPr>
            <a:r>
              <a:rPr lang="en-GB" sz="2000" dirty="0" err="1"/>
              <a:t>Communicat</a:t>
            </a:r>
            <a:r>
              <a:rPr lang="en-GB" sz="2000" dirty="0"/>
              <a:t> with DUT during the test (e.g. shell-based applications)</a:t>
            </a:r>
          </a:p>
          <a:p>
            <a:pPr marL="742950" lvl="1" indent="-285750">
              <a:spcAft>
                <a:spcPts val="1200"/>
              </a:spcAft>
            </a:pPr>
            <a:r>
              <a:rPr lang="en-GB" sz="2000" dirty="0"/>
              <a:t>Setup on the host side (e.g. connecting with a server)</a:t>
            </a:r>
          </a:p>
          <a:p>
            <a:pPr marL="742950" lvl="1" indent="-285750">
              <a:spcAft>
                <a:spcPts val="1200"/>
              </a:spcAft>
            </a:pPr>
            <a:r>
              <a:rPr lang="en-GB" sz="2000" dirty="0"/>
              <a:t>Enable additional tooling (e.g. a CLI-based tool, like </a:t>
            </a:r>
            <a:r>
              <a:rPr lang="en-GB" sz="2000" dirty="0" err="1"/>
              <a:t>MCUmgr</a:t>
            </a:r>
            <a:r>
              <a:rPr lang="en-GB" sz="2000" dirty="0"/>
              <a:t> or CAN interface)</a:t>
            </a:r>
          </a:p>
          <a:p>
            <a:pPr marL="742950" lvl="1" indent="-285750">
              <a:spcAft>
                <a:spcPts val="1200"/>
              </a:spcAft>
            </a:pPr>
            <a:r>
              <a:rPr lang="en-GB" sz="2000" dirty="0"/>
              <a:t>Use more than a single device (e.g. two devices talking to each other over Bluetooth)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8D1BA8-67EE-47DF-3FB1-3BE24CBEB2C8}"/>
              </a:ext>
            </a:extLst>
          </p:cNvPr>
          <p:cNvSpPr txBox="1"/>
          <p:nvPr/>
        </p:nvSpPr>
        <p:spPr>
          <a:xfrm>
            <a:off x="4673398" y="5549196"/>
            <a:ext cx="6692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https://docs.zephyrproject.org/latest/develop/test/pytest.html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7107F7-A650-BB24-13A3-A3FF8F0DD642}"/>
              </a:ext>
            </a:extLst>
          </p:cNvPr>
          <p:cNvSpPr txBox="1"/>
          <p:nvPr/>
        </p:nvSpPr>
        <p:spPr>
          <a:xfrm>
            <a:off x="4673398" y="5972765"/>
            <a:ext cx="6165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https://youtu.be/6PJ9BnukwoA</a:t>
            </a:r>
          </a:p>
        </p:txBody>
      </p:sp>
    </p:spTree>
    <p:extLst>
      <p:ext uri="{BB962C8B-B14F-4D97-AF65-F5344CB8AC3E}">
        <p14:creationId xmlns:p14="http://schemas.microsoft.com/office/powerpoint/2010/main" val="1194417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D46E01-A9F4-D404-47F7-34ED1FD81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02167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end2end tests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54EE342-7418-1FCF-759A-EBA250B573EB}"/>
              </a:ext>
            </a:extLst>
          </p:cNvPr>
          <p:cNvSpPr txBox="1">
            <a:spLocks/>
          </p:cNvSpPr>
          <p:nvPr/>
        </p:nvSpPr>
        <p:spPr>
          <a:xfrm>
            <a:off x="311700" y="2892545"/>
            <a:ext cx="4067012" cy="12013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10409"/>
                </a:solidFill>
              </a:rPr>
              <a:t>Based on Open Mobile Alliance </a:t>
            </a:r>
            <a:r>
              <a:rPr lang="en-US" sz="1600" dirty="0">
                <a:solidFill>
                  <a:srgbClr val="010409"/>
                </a:solidFill>
                <a:hlinkClick r:id="rId2"/>
              </a:rPr>
              <a:t>specification</a:t>
            </a:r>
            <a:endParaRPr lang="en-US" sz="1600" dirty="0">
              <a:solidFill>
                <a:srgbClr val="010409"/>
              </a:solidFill>
            </a:endParaRPr>
          </a:p>
          <a:p>
            <a:r>
              <a:rPr lang="en-US" sz="1600" dirty="0">
                <a:solidFill>
                  <a:srgbClr val="010409"/>
                </a:solidFill>
              </a:rPr>
              <a:t>Requires extra tools and environment configuration (docker image provided)</a:t>
            </a:r>
          </a:p>
          <a:p>
            <a:r>
              <a:rPr lang="en-US" sz="1600" dirty="0">
                <a:solidFill>
                  <a:srgbClr val="010409"/>
                </a:solidFill>
              </a:rPr>
              <a:t>full end2end</a:t>
            </a:r>
          </a:p>
          <a:p>
            <a:endParaRPr lang="en-US" sz="1600" dirty="0">
              <a:solidFill>
                <a:srgbClr val="010409"/>
              </a:solidFill>
              <a:latin typeface="-apple-system"/>
            </a:endParaRPr>
          </a:p>
          <a:p>
            <a:pPr marL="114300" indent="0">
              <a:buFont typeface="Arial" panose="020B0604020202020204" pitchFamily="34" charset="0"/>
              <a:buNone/>
            </a:pPr>
            <a:endParaRPr lang="en-US" sz="1600" b="1" dirty="0">
              <a:solidFill>
                <a:srgbClr val="010409"/>
              </a:solidFill>
              <a:latin typeface="-apple-system"/>
            </a:endParaRPr>
          </a:p>
          <a:p>
            <a:pPr marL="114300" indent="0">
              <a:buFont typeface="Arial" panose="020B0604020202020204" pitchFamily="34" charset="0"/>
              <a:buNone/>
            </a:pP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74E862-85C3-8AFA-79A6-A8AC21A70033}"/>
              </a:ext>
            </a:extLst>
          </p:cNvPr>
          <p:cNvSpPr txBox="1"/>
          <p:nvPr/>
        </p:nvSpPr>
        <p:spPr>
          <a:xfrm>
            <a:off x="4830455" y="2546455"/>
            <a:ext cx="718855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test_LightweightM2M_1_1_int_102(shell: Shell,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dut</a:t>
            </a:r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DeviceAdapter</a:t>
            </a:r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leshan</a:t>
            </a:r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Leshan</a:t>
            </a:r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endpoint: str):</a:t>
            </a:r>
          </a:p>
          <a:p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2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"""LightweightM2M-1.1-int-102 - Registration Update"""</a:t>
            </a:r>
            <a:endParaRPr lang="en-US" sz="12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lines =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shell.get_filtered_output</a:t>
            </a:r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shell.exec_command</a:t>
            </a:r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2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'lwm2m read 1/0/1 -u32'</a:t>
            </a:r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))</a:t>
            </a:r>
          </a:p>
          <a:p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lifetime = int(lines[</a:t>
            </a:r>
            <a:r>
              <a:rPr lang="en-US" sz="12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])</a:t>
            </a:r>
          </a:p>
          <a:p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lifetime = lifetime + </a:t>
            </a:r>
            <a:r>
              <a:rPr lang="en-US" sz="12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10</a:t>
            </a:r>
            <a:endParaRPr lang="en-US" sz="12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start_time</a:t>
            </a:r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time.time</a:t>
            </a:r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() * </a:t>
            </a:r>
            <a:r>
              <a:rPr lang="en-US" sz="12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1000</a:t>
            </a:r>
            <a:endParaRPr lang="en-US" sz="12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leshan.write</a:t>
            </a:r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(endpoint, </a:t>
            </a:r>
            <a:r>
              <a:rPr lang="en-US" sz="12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'1/0/1'</a:t>
            </a:r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lifetime)</a:t>
            </a:r>
          </a:p>
          <a:p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dut.readlines_until</a:t>
            </a:r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(regex=</a:t>
            </a:r>
            <a:r>
              <a:rPr lang="en-US" sz="12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'.*net_lwm2m_rd_client: Update Done'</a:t>
            </a:r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timeout=</a:t>
            </a:r>
            <a:r>
              <a:rPr lang="en-US" sz="12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5.0</a:t>
            </a:r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latest =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leshan.get</a:t>
            </a:r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2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US" sz="12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'/clients/</a:t>
            </a:r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{endpoint}</a:t>
            </a:r>
            <a:r>
              <a:rPr lang="en-US" sz="12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</a:t>
            </a:r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2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assert</a:t>
            </a:r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latest[</a:t>
            </a:r>
            <a:r>
              <a:rPr lang="en-US" sz="12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sz="1200" b="0" dirty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lastUpdate</a:t>
            </a:r>
            <a:r>
              <a:rPr lang="en-US" sz="12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] &gt;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start_time</a:t>
            </a:r>
            <a:endParaRPr lang="en-US" sz="12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2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assert</a:t>
            </a:r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latest[</a:t>
            </a:r>
            <a:r>
              <a:rPr lang="en-US" sz="12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sz="1200" b="0" dirty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lastUpdate</a:t>
            </a:r>
            <a:r>
              <a:rPr lang="en-US" sz="12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] &lt;=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time.time</a:t>
            </a:r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()*</a:t>
            </a:r>
            <a:r>
              <a:rPr lang="en-US" sz="12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1000</a:t>
            </a:r>
            <a:endParaRPr lang="en-US" sz="12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2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assert</a:t>
            </a:r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latest[</a:t>
            </a:r>
            <a:r>
              <a:rPr lang="en-US" sz="12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"lifetime"</a:t>
            </a:r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] == lifetime</a:t>
            </a:r>
          </a:p>
          <a:p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shell.exec_command</a:t>
            </a:r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2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'lwm2m write 1/0/1 -u32 86400'</a:t>
            </a:r>
            <a:r>
              <a:rPr lang="en-US" sz="12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</p:txBody>
      </p:sp>
      <p:pic>
        <p:nvPicPr>
          <p:cNvPr id="7" name="Picture 6" descr="A diagram of a cloud with text and symbols&#10;&#10;Description automatically generated with medium confidence">
            <a:extLst>
              <a:ext uri="{FF2B5EF4-FFF2-40B4-BE49-F238E27FC236}">
                <a16:creationId xmlns:a16="http://schemas.microsoft.com/office/drawing/2014/main" id="{690647F1-A226-67FB-313B-648E436E2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768" y="3835511"/>
            <a:ext cx="3152010" cy="21890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A44ED6-79B7-BC21-7B5F-86D79A1D7B4C}"/>
              </a:ext>
            </a:extLst>
          </p:cNvPr>
          <p:cNvSpPr txBox="1"/>
          <p:nvPr/>
        </p:nvSpPr>
        <p:spPr>
          <a:xfrm>
            <a:off x="97516" y="1934639"/>
            <a:ext cx="8520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 algn="l">
              <a:buNone/>
            </a:pPr>
            <a:r>
              <a:rPr lang="en-US" sz="1600" i="0" dirty="0">
                <a:solidFill>
                  <a:srgbClr val="010409"/>
                </a:solidFill>
                <a:effectLst/>
                <a:latin typeface="+mn-lt"/>
                <a:hlinkClick r:id="rId4"/>
              </a:rPr>
              <a:t>LwM2M Interoperability tests using </a:t>
            </a:r>
            <a:r>
              <a:rPr lang="en-US" sz="1600" i="0" dirty="0" err="1">
                <a:solidFill>
                  <a:srgbClr val="010409"/>
                </a:solidFill>
                <a:effectLst/>
                <a:latin typeface="+mn-lt"/>
                <a:hlinkClick r:id="rId4"/>
              </a:rPr>
              <a:t>Leshan</a:t>
            </a:r>
            <a:r>
              <a:rPr lang="en-US" sz="1600" i="0" dirty="0">
                <a:solidFill>
                  <a:srgbClr val="010409"/>
                </a:solidFill>
                <a:effectLst/>
                <a:latin typeface="+mn-lt"/>
                <a:hlinkClick r:id="rId4"/>
              </a:rPr>
              <a:t> demo server</a:t>
            </a:r>
            <a:r>
              <a:rPr lang="en-US" sz="1600" i="0" dirty="0">
                <a:solidFill>
                  <a:srgbClr val="010409"/>
                </a:solidFill>
                <a:effectLst/>
                <a:latin typeface="+mn-lt"/>
              </a:rPr>
              <a:t> (tests/</a:t>
            </a:r>
            <a:r>
              <a:rPr lang="en-US" sz="1600" i="0" dirty="0" err="1">
                <a:solidFill>
                  <a:srgbClr val="010409"/>
                </a:solidFill>
                <a:effectLst/>
                <a:latin typeface="+mn-lt"/>
              </a:rPr>
              <a:t>netlib</a:t>
            </a:r>
            <a:r>
              <a:rPr lang="en-US" sz="1600" i="0" dirty="0">
                <a:solidFill>
                  <a:srgbClr val="010409"/>
                </a:solidFill>
                <a:effectLst/>
                <a:latin typeface="+mn-lt"/>
              </a:rPr>
              <a:t>/lwm2m/</a:t>
            </a:r>
            <a:r>
              <a:rPr lang="en-US" sz="1600" i="0" dirty="0" err="1">
                <a:solidFill>
                  <a:srgbClr val="010409"/>
                </a:solidFill>
                <a:effectLst/>
                <a:latin typeface="+mn-lt"/>
              </a:rPr>
              <a:t>interopt</a:t>
            </a:r>
            <a:r>
              <a:rPr lang="en-US" sz="1600" i="0" dirty="0">
                <a:solidFill>
                  <a:srgbClr val="010409"/>
                </a:solidFill>
                <a:effectLst/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8351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31E1D4-3DE7-5398-6BED-847DFE730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22DA37D-758F-2F0C-F3A6-5AE0C72C0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B32C046E-F2EE-7A4D-BA85-F7F00E207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DD077AA-EFDA-45A1-587E-6ABDF4A18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18EE2E-E44A-C7B1-7BD1-B051BDAAB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1596C2-0176-CB98-C658-6D5BD58B2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3C4E761-BED7-60F1-2487-769A0F784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BABCF1C-6DE6-2310-7A92-8F5D36D69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8AC3EE-B57C-C538-CA95-17BF0F88C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4" name="Google Shape;56;p10">
            <a:extLst>
              <a:ext uri="{FF2B5EF4-FFF2-40B4-BE49-F238E27FC236}">
                <a16:creationId xmlns:a16="http://schemas.microsoft.com/office/drawing/2014/main" id="{4C84F92B-10D4-203A-6A3C-3EAC3EF03A4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  <a:prstGeom prst="rect">
            <a:avLst/>
          </a:prstGeom>
        </p:spPr>
        <p:txBody>
          <a:bodyPr spcFirstLastPara="1" lIns="91425" tIns="91425" rIns="91425" bIns="91425" anchor="ctr" anchorCtr="0">
            <a:normAutofit/>
          </a:bodyPr>
          <a:lstStyle/>
          <a:p>
            <a:r>
              <a:rPr lang="en-US" dirty="0"/>
              <a:t>Twister:</a:t>
            </a:r>
          </a:p>
          <a:p>
            <a:pPr lvl="1"/>
            <a:r>
              <a:rPr lang="en-US" dirty="0"/>
              <a:t>Test framework made for Zephyr tests</a:t>
            </a:r>
          </a:p>
          <a:p>
            <a:pPr lvl="1"/>
            <a:r>
              <a:rPr lang="en-US" dirty="0"/>
              <a:t>Useful for automation</a:t>
            </a:r>
          </a:p>
          <a:p>
            <a:pPr lvl="1"/>
            <a:r>
              <a:rPr lang="en-US" dirty="0"/>
              <a:t>Dozens of features</a:t>
            </a:r>
          </a:p>
          <a:p>
            <a:pPr lvl="1"/>
            <a:r>
              <a:rPr lang="en-US" dirty="0"/>
              <a:t>Can be used with board farms (hardware map)</a:t>
            </a:r>
          </a:p>
          <a:p>
            <a:pPr lvl="1"/>
            <a:r>
              <a:rPr lang="en-US" dirty="0"/>
              <a:t>Support for test plan creation</a:t>
            </a:r>
          </a:p>
          <a:p>
            <a:pPr marL="795847" lvl="1" indent="0">
              <a:buNone/>
            </a:pPr>
            <a:endParaRPr lang="en-US" dirty="0"/>
          </a:p>
          <a:p>
            <a:r>
              <a:rPr lang="en-US" dirty="0"/>
              <a:t>Harnesses </a:t>
            </a:r>
          </a:p>
          <a:p>
            <a:pPr lvl="2"/>
            <a:r>
              <a:rPr lang="en-US" dirty="0"/>
              <a:t>parse consol output directly </a:t>
            </a:r>
          </a:p>
          <a:p>
            <a:pPr lvl="2"/>
            <a:r>
              <a:rPr lang="en-US" dirty="0"/>
              <a:t>pass execution to subprocess (e.g. python) and parse their results</a:t>
            </a:r>
          </a:p>
          <a:p>
            <a:pPr lvl="2"/>
            <a:r>
              <a:rPr lang="en-US" dirty="0" err="1"/>
              <a:t>Ztest</a:t>
            </a:r>
            <a:r>
              <a:rPr lang="en-US" dirty="0"/>
              <a:t>: low level / unit tests</a:t>
            </a:r>
          </a:p>
          <a:p>
            <a:pPr lvl="2"/>
            <a:r>
              <a:rPr lang="en-US" dirty="0"/>
              <a:t>pytest: high level / system</a:t>
            </a:r>
          </a:p>
        </p:txBody>
      </p:sp>
    </p:spTree>
    <p:extLst>
      <p:ext uri="{BB962C8B-B14F-4D97-AF65-F5344CB8AC3E}">
        <p14:creationId xmlns:p14="http://schemas.microsoft.com/office/powerpoint/2010/main" val="670691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49307-8D84-195A-F1C5-19AF200DB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Outlook: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4F8B7-53B6-8346-5E51-88C4CA0F2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US" sz="2000"/>
              <a:t>Why Twister?</a:t>
            </a:r>
          </a:p>
          <a:p>
            <a:r>
              <a:rPr lang="en-US" sz="2000"/>
              <a:t>Basics</a:t>
            </a:r>
          </a:p>
          <a:p>
            <a:pPr lvl="1"/>
            <a:r>
              <a:rPr lang="en-US" sz="2000"/>
              <a:t>CLI flags</a:t>
            </a:r>
          </a:p>
          <a:p>
            <a:pPr lvl="1"/>
            <a:r>
              <a:rPr lang="en-US" sz="2000"/>
              <a:t>Test yaml details</a:t>
            </a:r>
          </a:p>
          <a:p>
            <a:pPr lvl="1"/>
            <a:r>
              <a:rPr lang="en-US" sz="2000"/>
              <a:t>Supported harnesses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/>
              <a:t>Run hardware tests</a:t>
            </a:r>
          </a:p>
          <a:p>
            <a:pPr lvl="1"/>
            <a:r>
              <a:rPr lang="en-US" sz="2000"/>
              <a:t>Hardware maps</a:t>
            </a:r>
          </a:p>
          <a:p>
            <a:pPr lvl="1"/>
            <a:r>
              <a:rPr lang="en-US" sz="2000"/>
              <a:t>Fixtures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/>
              <a:t>Test plans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/>
              <a:t>Pytest plugin</a:t>
            </a: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030464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065A9-2D1F-BBDA-AE89-EE5EFD5F8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Twister?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A001ED7-14AB-4C1C-245F-A78B2009CF3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3048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28AEBC-812B-1DD7-FC0B-13015AB4F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216" y="0"/>
            <a:ext cx="9266987" cy="685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74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CEA820-3D25-68CB-0947-9976F47FA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2C10B3-E6BC-5285-E930-1CB057B64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chemeClr val="bg1"/>
                </a:solidFill>
              </a:rPr>
              <a:t>Basics</a:t>
            </a:r>
            <a:r>
              <a:rPr lang="en-US" sz="4000" dirty="0"/>
              <a:t> </a:t>
            </a:r>
            <a:r>
              <a:rPr lang="en-US" sz="40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EC97CE-0CEB-5594-3653-0270539A2084}"/>
              </a:ext>
            </a:extLst>
          </p:cNvPr>
          <p:cNvSpPr txBox="1"/>
          <p:nvPr/>
        </p:nvSpPr>
        <p:spPr>
          <a:xfrm>
            <a:off x="4695568" y="511388"/>
            <a:ext cx="53463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Executable script:   </a:t>
            </a:r>
            <a:r>
              <a:rPr lang="en-US" sz="2000" dirty="0"/>
              <a:t>zephyr/scripts/twister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A45EBE-B6F6-3647-CEFE-B5B9D849774A}"/>
              </a:ext>
            </a:extLst>
          </p:cNvPr>
          <p:cNvSpPr txBox="1"/>
          <p:nvPr/>
        </p:nvSpPr>
        <p:spPr>
          <a:xfrm>
            <a:off x="4530813" y="6161946"/>
            <a:ext cx="7506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https://docs.zephyrproject.org/latest/develop/test/twister.html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F8B6B2D-EF07-FD8E-8BE1-E7E98650D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567" y="1440661"/>
            <a:ext cx="6829167" cy="16798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Test scope:</a:t>
            </a:r>
          </a:p>
          <a:p>
            <a:pPr marL="457200" lvl="1" indent="0">
              <a:buNone/>
            </a:pPr>
            <a:r>
              <a:rPr lang="en-US" sz="1800" dirty="0"/>
              <a:t>--</a:t>
            </a:r>
            <a:r>
              <a:rPr lang="en-US" sz="1800" dirty="0" err="1"/>
              <a:t>testsuite</a:t>
            </a:r>
            <a:r>
              <a:rPr lang="en-US" sz="1800" dirty="0"/>
              <a:t>-root (-T) [path]</a:t>
            </a:r>
          </a:p>
          <a:p>
            <a:pPr marL="457200" lvl="1" indent="0">
              <a:buNone/>
            </a:pPr>
            <a:r>
              <a:rPr lang="en-US" sz="1800" dirty="0"/>
              <a:t>--scenario(-s/--test) (also useful --no-detailed-test-id)</a:t>
            </a:r>
          </a:p>
          <a:p>
            <a:pPr marL="457200" lvl="1" indent="0">
              <a:buNone/>
            </a:pPr>
            <a:r>
              <a:rPr lang="en-US" sz="1800" dirty="0"/>
              <a:t>--load-tests(-F)</a:t>
            </a:r>
          </a:p>
          <a:p>
            <a:pPr marL="457200" lvl="1" indent="0">
              <a:buNone/>
            </a:pPr>
            <a:r>
              <a:rPr lang="en-US" sz="1800" dirty="0"/>
              <a:t>--quarantine-list [</a:t>
            </a:r>
            <a:r>
              <a:rPr lang="en-US" sz="1800" dirty="0" err="1"/>
              <a:t>quarantine_file</a:t>
            </a:r>
            <a:r>
              <a:rPr lang="en-US" sz="1800" dirty="0"/>
              <a:t>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7DB01F-1737-8119-C41D-D0B9B4CDD9DE}"/>
              </a:ext>
            </a:extLst>
          </p:cNvPr>
          <p:cNvSpPr txBox="1"/>
          <p:nvPr/>
        </p:nvSpPr>
        <p:spPr>
          <a:xfrm>
            <a:off x="4695568" y="3694296"/>
            <a:ext cx="682916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Platform scope:</a:t>
            </a:r>
          </a:p>
          <a:p>
            <a:pPr lvl="1"/>
            <a:r>
              <a:rPr lang="en-US" dirty="0"/>
              <a:t>Nothing  (default platforms)</a:t>
            </a:r>
          </a:p>
          <a:p>
            <a:pPr lvl="1"/>
            <a:r>
              <a:rPr lang="en-US" dirty="0"/>
              <a:t>--platform(-p) [</a:t>
            </a:r>
            <a:r>
              <a:rPr lang="en-US" dirty="0" err="1"/>
              <a:t>platform_name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--arch(-a) [</a:t>
            </a:r>
            <a:r>
              <a:rPr lang="en-US" dirty="0" err="1"/>
              <a:t>arch_name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--integration(-G)</a:t>
            </a:r>
          </a:p>
        </p:txBody>
      </p:sp>
    </p:spTree>
    <p:extLst>
      <p:ext uri="{BB962C8B-B14F-4D97-AF65-F5344CB8AC3E}">
        <p14:creationId xmlns:p14="http://schemas.microsoft.com/office/powerpoint/2010/main" val="3290459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9AE8EF-2756-A639-A6FC-FF356D156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3BB08695-864E-F024-F702-CC1705A49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5CA8E82E-72F8-4E81-2426-13A3138A1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544809-07E9-52B3-15B8-B981E6B5F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EAA50A-88DC-D7FF-95C5-02FEAC6EA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60DD62-35C6-E3F7-CD3E-3F399420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9999F68-7266-1E0F-95B9-87911B387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DD94B6-8205-D216-F066-18266296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6F07EB-D158-62B2-8DB6-897C25BC6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chemeClr val="bg1"/>
                </a:solidFill>
              </a:rPr>
              <a:t>Basics</a:t>
            </a:r>
            <a:r>
              <a:rPr lang="en-US" sz="4000" dirty="0"/>
              <a:t> </a:t>
            </a:r>
            <a:r>
              <a:rPr lang="en-US" sz="40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0BE0BA-E4DA-E59A-79A1-B53E4CE29EE9}"/>
              </a:ext>
            </a:extLst>
          </p:cNvPr>
          <p:cNvSpPr txBox="1"/>
          <p:nvPr/>
        </p:nvSpPr>
        <p:spPr>
          <a:xfrm>
            <a:off x="4695568" y="511388"/>
            <a:ext cx="53463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Executable script: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zephyr/scripts/twister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97E7D0-CB2B-8D67-7858-74756094A062}"/>
              </a:ext>
            </a:extLst>
          </p:cNvPr>
          <p:cNvSpPr txBox="1"/>
          <p:nvPr/>
        </p:nvSpPr>
        <p:spPr>
          <a:xfrm>
            <a:off x="4530813" y="6161946"/>
            <a:ext cx="7506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https://docs.zephyrproject.org/latest/develop/test/twister.html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7572B68-26D9-DB20-E738-77ECFAFE7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567" y="1440661"/>
            <a:ext cx="6829167" cy="1679883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Customize output: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--verbose(-v)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--log-level [DEBUG, INFO, CRITICAL,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etc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]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outdir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(-O), --report-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(-o) [path]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--clobber-output(-c) / --no-clean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--runtime-artifact-cleanup(-M)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449BEF-D23E-F73C-CB66-21F4559FCFFE}"/>
              </a:ext>
            </a:extLst>
          </p:cNvPr>
          <p:cNvSpPr txBox="1"/>
          <p:nvPr/>
        </p:nvSpPr>
        <p:spPr>
          <a:xfrm>
            <a:off x="4695568" y="3694296"/>
            <a:ext cx="6829166" cy="1873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Customize build/run options: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--extra-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args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(-x)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--build-only(-b) / --test-only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--retry-failed [#]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$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ZEPHYR_TOOLCHAIN_VARIANT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$XXX_TOOLCHAIN_PATH</a:t>
            </a:r>
          </a:p>
        </p:txBody>
      </p:sp>
    </p:spTree>
    <p:extLst>
      <p:ext uri="{BB962C8B-B14F-4D97-AF65-F5344CB8AC3E}">
        <p14:creationId xmlns:p14="http://schemas.microsoft.com/office/powerpoint/2010/main" val="2604686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091EF0-79B6-C455-68D0-D93030311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419" y="-81280"/>
            <a:ext cx="6707110" cy="693928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046B3CB-87FE-B361-269A-24A7DC88C6D8}"/>
              </a:ext>
            </a:extLst>
          </p:cNvPr>
          <p:cNvSpPr/>
          <p:nvPr/>
        </p:nvSpPr>
        <p:spPr>
          <a:xfrm>
            <a:off x="543697" y="1309816"/>
            <a:ext cx="2108887" cy="1375719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D12744-D9A4-8BEF-4560-E5BC3D0BC73D}"/>
              </a:ext>
            </a:extLst>
          </p:cNvPr>
          <p:cNvSpPr txBox="1"/>
          <p:nvPr/>
        </p:nvSpPr>
        <p:spPr>
          <a:xfrm>
            <a:off x="6992345" y="2028736"/>
            <a:ext cx="3692742" cy="646331"/>
          </a:xfrm>
          <a:prstGeom prst="rect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Section used by all scenarios. </a:t>
            </a:r>
          </a:p>
          <a:p>
            <a:r>
              <a:rPr lang="en-US" dirty="0"/>
              <a:t>Can be tricky: overwrite or append?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D0C6F6D-FDAE-C20D-C8B2-CDB2A923708C}"/>
              </a:ext>
            </a:extLst>
          </p:cNvPr>
          <p:cNvCxnSpPr/>
          <p:nvPr/>
        </p:nvCxnSpPr>
        <p:spPr>
          <a:xfrm>
            <a:off x="889686" y="3039762"/>
            <a:ext cx="1416909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2BDFC20-1851-16E7-AF5F-B8F776344304}"/>
              </a:ext>
            </a:extLst>
          </p:cNvPr>
          <p:cNvCxnSpPr/>
          <p:nvPr/>
        </p:nvCxnSpPr>
        <p:spPr>
          <a:xfrm>
            <a:off x="819664" y="4930346"/>
            <a:ext cx="1416909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3D60DBC-8A2C-19D5-FFB5-F936D093F837}"/>
              </a:ext>
            </a:extLst>
          </p:cNvPr>
          <p:cNvSpPr txBox="1"/>
          <p:nvPr/>
        </p:nvSpPr>
        <p:spPr>
          <a:xfrm>
            <a:off x="6992345" y="2840683"/>
            <a:ext cx="2980431" cy="369332"/>
          </a:xfrm>
          <a:prstGeom prst="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Scenarios. Individual builds.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9C2C2E0-FCB0-709E-682B-17E523063BE7}"/>
              </a:ext>
            </a:extLst>
          </p:cNvPr>
          <p:cNvCxnSpPr>
            <a:cxnSpLocks/>
          </p:cNvCxnSpPr>
          <p:nvPr/>
        </p:nvCxnSpPr>
        <p:spPr>
          <a:xfrm>
            <a:off x="1042086" y="3192162"/>
            <a:ext cx="3801763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9B7A756-61FE-44A4-5B5F-3D97238BBB76}"/>
              </a:ext>
            </a:extLst>
          </p:cNvPr>
          <p:cNvSpPr txBox="1"/>
          <p:nvPr/>
        </p:nvSpPr>
        <p:spPr>
          <a:xfrm>
            <a:off x="6992345" y="4345519"/>
            <a:ext cx="4941994" cy="369332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Runtime filters. Require (simplified) </a:t>
            </a:r>
            <a:r>
              <a:rPr lang="en-US" dirty="0" err="1"/>
              <a:t>cmake</a:t>
            </a:r>
            <a:r>
              <a:rPr lang="en-US" dirty="0"/>
              <a:t> step.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883201D-F322-5A18-EA8F-96936022D510}"/>
              </a:ext>
            </a:extLst>
          </p:cNvPr>
          <p:cNvCxnSpPr/>
          <p:nvPr/>
        </p:nvCxnSpPr>
        <p:spPr>
          <a:xfrm>
            <a:off x="947351" y="1664043"/>
            <a:ext cx="914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D61C74C-3023-7670-E603-CEFF110ED5E9}"/>
              </a:ext>
            </a:extLst>
          </p:cNvPr>
          <p:cNvCxnSpPr>
            <a:cxnSpLocks/>
          </p:cNvCxnSpPr>
          <p:nvPr/>
        </p:nvCxnSpPr>
        <p:spPr>
          <a:xfrm>
            <a:off x="889686" y="2351902"/>
            <a:ext cx="304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36FD3E5-CC32-2EC0-824A-62497B662C1C}"/>
              </a:ext>
            </a:extLst>
          </p:cNvPr>
          <p:cNvCxnSpPr>
            <a:cxnSpLocks/>
          </p:cNvCxnSpPr>
          <p:nvPr/>
        </p:nvCxnSpPr>
        <p:spPr>
          <a:xfrm>
            <a:off x="1075036" y="3731740"/>
            <a:ext cx="12851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4111FA5-DAC2-F1E1-0866-BCA7BEC0D24A}"/>
              </a:ext>
            </a:extLst>
          </p:cNvPr>
          <p:cNvCxnSpPr>
            <a:cxnSpLocks/>
          </p:cNvCxnSpPr>
          <p:nvPr/>
        </p:nvCxnSpPr>
        <p:spPr>
          <a:xfrm>
            <a:off x="1042086" y="3904735"/>
            <a:ext cx="8855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D9BF95E-1DFC-87C5-D457-640AD0F8B53D}"/>
              </a:ext>
            </a:extLst>
          </p:cNvPr>
          <p:cNvCxnSpPr>
            <a:cxnSpLocks/>
          </p:cNvCxnSpPr>
          <p:nvPr/>
        </p:nvCxnSpPr>
        <p:spPr>
          <a:xfrm>
            <a:off x="1042086" y="6297826"/>
            <a:ext cx="8855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8089B24-0C30-AB10-403B-EB17F50C78D0}"/>
              </a:ext>
            </a:extLst>
          </p:cNvPr>
          <p:cNvCxnSpPr>
            <a:cxnSpLocks/>
          </p:cNvCxnSpPr>
          <p:nvPr/>
        </p:nvCxnSpPr>
        <p:spPr>
          <a:xfrm>
            <a:off x="1042086" y="6483177"/>
            <a:ext cx="168463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F4B467F-ED49-E75F-B0B8-F143AFC427A8}"/>
              </a:ext>
            </a:extLst>
          </p:cNvPr>
          <p:cNvSpPr txBox="1"/>
          <p:nvPr/>
        </p:nvSpPr>
        <p:spPr>
          <a:xfrm>
            <a:off x="6992345" y="3351706"/>
            <a:ext cx="3105466" cy="369332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Static filters. String matching.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A82AF5E-B243-FFB4-ABEB-FD8B444670F9}"/>
              </a:ext>
            </a:extLst>
          </p:cNvPr>
          <p:cNvCxnSpPr/>
          <p:nvPr/>
        </p:nvCxnSpPr>
        <p:spPr>
          <a:xfrm>
            <a:off x="1042086" y="4085968"/>
            <a:ext cx="55605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FC8E897-340A-15DF-28B2-21268BC9E34E}"/>
              </a:ext>
            </a:extLst>
          </p:cNvPr>
          <p:cNvSpPr txBox="1"/>
          <p:nvPr/>
        </p:nvSpPr>
        <p:spPr>
          <a:xfrm>
            <a:off x="6992345" y="3853586"/>
            <a:ext cx="3967176" cy="369332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Extra arguments used during building. 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B71A2C-CCA3-FED5-6335-B0B5DA5B4E44}"/>
              </a:ext>
            </a:extLst>
          </p:cNvPr>
          <p:cNvCxnSpPr>
            <a:cxnSpLocks/>
          </p:cNvCxnSpPr>
          <p:nvPr/>
        </p:nvCxnSpPr>
        <p:spPr>
          <a:xfrm>
            <a:off x="1042086" y="5123935"/>
            <a:ext cx="3801763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0FBC6D7-B720-CA70-9505-1B216110BD71}"/>
              </a:ext>
            </a:extLst>
          </p:cNvPr>
          <p:cNvCxnSpPr>
            <a:cxnSpLocks/>
          </p:cNvCxnSpPr>
          <p:nvPr/>
        </p:nvCxnSpPr>
        <p:spPr>
          <a:xfrm>
            <a:off x="1140940" y="5638800"/>
            <a:ext cx="121919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B8A5F62-F5EB-F71F-D75B-1F0E98392775}"/>
              </a:ext>
            </a:extLst>
          </p:cNvPr>
          <p:cNvCxnSpPr>
            <a:cxnSpLocks/>
          </p:cNvCxnSpPr>
          <p:nvPr/>
        </p:nvCxnSpPr>
        <p:spPr>
          <a:xfrm>
            <a:off x="1042086" y="5803557"/>
            <a:ext cx="8855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79F8F26-60D6-5F47-374E-D5DF4AF7D69D}"/>
              </a:ext>
            </a:extLst>
          </p:cNvPr>
          <p:cNvCxnSpPr/>
          <p:nvPr/>
        </p:nvCxnSpPr>
        <p:spPr>
          <a:xfrm>
            <a:off x="1075036" y="5951838"/>
            <a:ext cx="55605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00C546A-9178-6CA8-1ED2-1B7B10CD38C8}"/>
              </a:ext>
            </a:extLst>
          </p:cNvPr>
          <p:cNvSpPr txBox="1"/>
          <p:nvPr/>
        </p:nvSpPr>
        <p:spPr>
          <a:xfrm>
            <a:off x="6992345" y="4876459"/>
            <a:ext cx="4619555" cy="923330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Integration_platforms</a:t>
            </a:r>
            <a:r>
              <a:rPr lang="en-US" dirty="0"/>
              <a:t>: Minimal set of platforms where the scenario must be verified in integration (--integration(-G)) mode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C716F87-F2FE-5675-8BAD-B7EA11888451}"/>
              </a:ext>
            </a:extLst>
          </p:cNvPr>
          <p:cNvCxnSpPr>
            <a:cxnSpLocks/>
          </p:cNvCxnSpPr>
          <p:nvPr/>
        </p:nvCxnSpPr>
        <p:spPr>
          <a:xfrm>
            <a:off x="1022015" y="6634080"/>
            <a:ext cx="1214558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60D5896-FEEC-EE80-0EF0-EA8CC6CE2FD6}"/>
              </a:ext>
            </a:extLst>
          </p:cNvPr>
          <p:cNvSpPr txBox="1"/>
          <p:nvPr/>
        </p:nvSpPr>
        <p:spPr>
          <a:xfrm>
            <a:off x="6992345" y="276292"/>
            <a:ext cx="24553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Test </a:t>
            </a:r>
            <a:r>
              <a:rPr lang="en-US" sz="4400" dirty="0" err="1"/>
              <a:t>yaml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6764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9" grpId="0" animBg="1"/>
      <p:bldP spid="35" grpId="0" animBg="1"/>
      <p:bldP spid="38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239E4F-ECB2-52FF-00AB-A1143F376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Available harnesses: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2E3EC82-D465-24EB-9BF0-9FA9E205F3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0502412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2232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E0786F-1AD9-AEAF-6B19-D4CDEEF97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42A1694-6510-04D5-9765-8E674A4D95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4BA56D-955B-1E1F-6935-5FA3D5FA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55A2A0-5C94-AAEE-165B-A0E1659F3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2DB9CA-3B88-707E-27E0-9C4D414CF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13CDB2-8B52-413E-FDB6-B9415EA55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85" y="637231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On-target tests (hardware)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FA86FD1-0EC6-75A6-F10B-7109B8BA9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604" y="2273342"/>
            <a:ext cx="6001139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--device-testing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--device-serial [port]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--device-serial-</a:t>
            </a:r>
            <a:r>
              <a:rPr lang="en-US" sz="2000" dirty="0" err="1">
                <a:solidFill>
                  <a:schemeClr val="bg1"/>
                </a:solidFill>
              </a:rPr>
              <a:t>pty</a:t>
            </a:r>
            <a:r>
              <a:rPr lang="en-US" sz="2000" dirty="0">
                <a:solidFill>
                  <a:schemeClr val="bg1"/>
                </a:solidFill>
              </a:rPr>
              <a:t> [script]</a:t>
            </a:r>
            <a:endParaRPr lang="en-US" sz="20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--hardware-map [</a:t>
            </a:r>
            <a:r>
              <a:rPr lang="en-US" sz="2000" dirty="0" err="1">
                <a:solidFill>
                  <a:schemeClr val="bg1"/>
                </a:solidFill>
              </a:rPr>
              <a:t>hwmap</a:t>
            </a:r>
            <a:r>
              <a:rPr lang="en-US" sz="2000" dirty="0">
                <a:solidFill>
                  <a:schemeClr val="bg1"/>
                </a:solidFill>
              </a:rPr>
              <a:t>]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--generate-hardware-map [</a:t>
            </a:r>
            <a:r>
              <a:rPr lang="en-US" sz="1800" dirty="0" err="1">
                <a:solidFill>
                  <a:schemeClr val="bg1"/>
                </a:solidFill>
              </a:rPr>
              <a:t>hwmap</a:t>
            </a:r>
            <a:r>
              <a:rPr lang="en-US" sz="2000" dirty="0">
                <a:solidFill>
                  <a:schemeClr val="bg1"/>
                </a:solidFill>
              </a:rPr>
              <a:t>]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Requires manual input: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platform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(runner)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(fixture)</a:t>
            </a: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HW map should be regenerated before each run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548AEB-5329-B96B-0A65-EC822F6DC101}"/>
              </a:ext>
            </a:extLst>
          </p:cNvPr>
          <p:cNvSpPr txBox="1"/>
          <p:nvPr/>
        </p:nvSpPr>
        <p:spPr>
          <a:xfrm>
            <a:off x="6763874" y="965832"/>
            <a:ext cx="5066522" cy="563231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- available: true</a:t>
            </a:r>
          </a:p>
          <a:p>
            <a:r>
              <a:rPr lang="en-US" dirty="0"/>
              <a:t>  connected: true</a:t>
            </a:r>
          </a:p>
          <a:p>
            <a:r>
              <a:rPr lang="en-US" dirty="0"/>
              <a:t>  fixtures:</a:t>
            </a:r>
          </a:p>
          <a:p>
            <a:r>
              <a:rPr lang="en-US" dirty="0"/>
              <a:t>  - </a:t>
            </a:r>
            <a:r>
              <a:rPr lang="en-US" dirty="0" err="1"/>
              <a:t>gpio_loopback</a:t>
            </a:r>
            <a:endParaRPr lang="en-US" dirty="0"/>
          </a:p>
          <a:p>
            <a:r>
              <a:rPr lang="en-US" dirty="0"/>
              <a:t>  - </a:t>
            </a:r>
            <a:r>
              <a:rPr lang="en-US" dirty="0" err="1"/>
              <a:t>gpio_spi_loopback</a:t>
            </a:r>
            <a:endParaRPr lang="en-US" dirty="0"/>
          </a:p>
          <a:p>
            <a:r>
              <a:rPr lang="en-US" dirty="0"/>
              <a:t>  - </a:t>
            </a:r>
            <a:r>
              <a:rPr lang="en-US" dirty="0" err="1"/>
              <a:t>adc_ref_volt</a:t>
            </a:r>
            <a:endParaRPr lang="en-US" dirty="0"/>
          </a:p>
          <a:p>
            <a:r>
              <a:rPr lang="en-US" dirty="0"/>
              <a:t>  - </a:t>
            </a:r>
            <a:r>
              <a:rPr lang="en-US" dirty="0" err="1"/>
              <a:t>external_flash</a:t>
            </a:r>
            <a:endParaRPr lang="en-US" dirty="0"/>
          </a:p>
          <a:p>
            <a:r>
              <a:rPr lang="en-US" dirty="0"/>
              <a:t>  id: '683205364'</a:t>
            </a:r>
          </a:p>
          <a:p>
            <a:r>
              <a:rPr lang="en-US" dirty="0"/>
              <a:t>  platform: nrf52840dk/nrf52840</a:t>
            </a:r>
          </a:p>
          <a:p>
            <a:r>
              <a:rPr lang="en-US" dirty="0"/>
              <a:t>  product: J-Link</a:t>
            </a:r>
          </a:p>
          <a:p>
            <a:r>
              <a:rPr lang="en-US" dirty="0"/>
              <a:t>  runner: </a:t>
            </a:r>
            <a:r>
              <a:rPr lang="en-US" dirty="0" err="1"/>
              <a:t>nrfutil</a:t>
            </a:r>
            <a:endParaRPr lang="en-US" dirty="0"/>
          </a:p>
          <a:p>
            <a:r>
              <a:rPr lang="en-US" dirty="0"/>
              <a:t>  serial: /dev/serial/by-id/usb_J-Link_0006364-if00</a:t>
            </a:r>
          </a:p>
          <a:p>
            <a:r>
              <a:rPr lang="en-US" dirty="0"/>
              <a:t>- available: true</a:t>
            </a:r>
          </a:p>
          <a:p>
            <a:r>
              <a:rPr lang="en-US" dirty="0"/>
              <a:t>  connected: true</a:t>
            </a:r>
          </a:p>
          <a:p>
            <a:r>
              <a:rPr lang="en-US" dirty="0"/>
              <a:t>  fixtures: []</a:t>
            </a:r>
          </a:p>
          <a:p>
            <a:r>
              <a:rPr lang="en-US" dirty="0"/>
              <a:t>  id: '1050221422'</a:t>
            </a:r>
          </a:p>
          <a:p>
            <a:r>
              <a:rPr lang="en-US" dirty="0"/>
              <a:t>  platform: nrf52840dk/nrf52840</a:t>
            </a:r>
          </a:p>
          <a:p>
            <a:r>
              <a:rPr lang="en-US" dirty="0"/>
              <a:t>  product: J-Link</a:t>
            </a:r>
          </a:p>
          <a:p>
            <a:r>
              <a:rPr lang="en-US" dirty="0"/>
              <a:t>  runner: </a:t>
            </a:r>
            <a:r>
              <a:rPr lang="en-US" dirty="0" err="1"/>
              <a:t>nrfutil</a:t>
            </a:r>
            <a:endParaRPr lang="en-US" dirty="0"/>
          </a:p>
          <a:p>
            <a:r>
              <a:rPr lang="en-US" dirty="0"/>
              <a:t>  serial: /dev/serial/by-id/usb_J-Link_0012212-if00</a:t>
            </a:r>
          </a:p>
        </p:txBody>
      </p:sp>
    </p:spTree>
    <p:extLst>
      <p:ext uri="{BB962C8B-B14F-4D97-AF65-F5344CB8AC3E}">
        <p14:creationId xmlns:p14="http://schemas.microsoft.com/office/powerpoint/2010/main" val="259912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28e5afa2-bf6f-419a-8cf6-b31c6e9e5e8d}" enabled="0" method="" siteId="{28e5afa2-bf6f-419a-8cf6-b31c6e9e5e8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4174</TotalTime>
  <Words>1186</Words>
  <Application>Microsoft Office PowerPoint</Application>
  <PresentationFormat>Widescreen</PresentationFormat>
  <Paragraphs>163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-apple-system</vt:lpstr>
      <vt:lpstr>Aptos</vt:lpstr>
      <vt:lpstr>Aptos Display</vt:lpstr>
      <vt:lpstr>Arial</vt:lpstr>
      <vt:lpstr>Consolas</vt:lpstr>
      <vt:lpstr>Google Sans</vt:lpstr>
      <vt:lpstr>Office Theme</vt:lpstr>
      <vt:lpstr>Twister 101: Practical Tips and Best Practices</vt:lpstr>
      <vt:lpstr>Outlook:</vt:lpstr>
      <vt:lpstr>Why Twister?</vt:lpstr>
      <vt:lpstr>PowerPoint Presentation</vt:lpstr>
      <vt:lpstr>Basics :</vt:lpstr>
      <vt:lpstr>Basics :</vt:lpstr>
      <vt:lpstr>PowerPoint Presentation</vt:lpstr>
      <vt:lpstr>Available harnesses:</vt:lpstr>
      <vt:lpstr>On-target tests (hardware)</vt:lpstr>
      <vt:lpstr>PowerPoint Presentation</vt:lpstr>
      <vt:lpstr>Test plan</vt:lpstr>
      <vt:lpstr>scripts/ci/ test_plan.py</vt:lpstr>
      <vt:lpstr>Benefits of pytest</vt:lpstr>
      <vt:lpstr>Example: end2end tests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Perkowski, Maciej</dc:creator>
  <cp:lastModifiedBy>Perkowski, Maciej</cp:lastModifiedBy>
  <cp:revision>2</cp:revision>
  <dcterms:created xsi:type="dcterms:W3CDTF">2025-05-19T11:36:22Z</dcterms:created>
  <dcterms:modified xsi:type="dcterms:W3CDTF">2025-05-22T10:21:16Z</dcterms:modified>
</cp:coreProperties>
</file>