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65" r:id="rId6"/>
    <p:sldId id="257" r:id="rId7"/>
    <p:sldId id="264" r:id="rId8"/>
    <p:sldId id="270" r:id="rId9"/>
    <p:sldId id="273" r:id="rId10"/>
    <p:sldId id="271" r:id="rId11"/>
    <p:sldId id="267" r:id="rId12"/>
    <p:sldId id="272" r:id="rId13"/>
    <p:sldId id="268" r:id="rId14"/>
    <p:sldId id="275" r:id="rId15"/>
    <p:sldId id="274" r:id="rId16"/>
    <p:sldId id="266" r:id="rId17"/>
    <p:sldId id="269" r:id="rId18"/>
  </p:sldIdLst>
  <p:sldSz cx="18288000" cy="10287000"/>
  <p:notesSz cx="6858000" cy="9144000"/>
  <p:embeddedFontLst>
    <p:embeddedFont>
      <p:font typeface="Consolas" panose="020B0609020204030204" pitchFamily="49" charset="0"/>
      <p:regular r:id="rId19"/>
      <p:bold r:id="rId20"/>
      <p:italic r:id="rId21"/>
      <p:boldItalic r:id="rId22"/>
    </p:embeddedFont>
    <p:embeddedFont>
      <p:font typeface="Montserrat Light" panose="00000400000000000000" pitchFamily="2" charset="0"/>
      <p:regular r:id="rId23"/>
      <p:italic r:id="rId24"/>
    </p:embeddedFont>
    <p:embeddedFont>
      <p:font typeface="Raleway Bold" pitchFamily="2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C3BA01-F401-46B0-BFCE-5D7D522FBB86}" v="5" dt="2025-05-27T05:29:42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sv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sv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03832" y="7813434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6312" cy="6919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52928" y="3126896"/>
            <a:ext cx="3459096" cy="649298"/>
          </a:xfrm>
          <a:prstGeom prst="rect">
            <a:avLst/>
          </a:prstGeom>
        </p:spPr>
        <p:txBody>
          <a:bodyPr lIns="56055" tIns="56055" rIns="56055" bIns="56055" rtlCol="0" anchor="ctr"/>
          <a:lstStyle/>
          <a:p>
            <a:pPr algn="ctr">
              <a:lnSpc>
                <a:spcPts val="3120"/>
              </a:lnSpc>
            </a:pPr>
            <a:endParaRPr lang="en-US" sz="2400">
              <a:solidFill>
                <a:srgbClr val="FFFFFF"/>
              </a:solidFill>
              <a:latin typeface="Montserrat Light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-1371600" y="-207071"/>
            <a:ext cx="2400300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752928" y="258155"/>
            <a:ext cx="3610579" cy="610638"/>
          </a:xfrm>
          <a:custGeom>
            <a:avLst/>
            <a:gdLst/>
            <a:ahLst/>
            <a:cxnLst/>
            <a:rect l="l" t="t" r="r" b="b"/>
            <a:pathLst>
              <a:path w="3610579" h="610638">
                <a:moveTo>
                  <a:pt x="0" y="0"/>
                </a:moveTo>
                <a:lnTo>
                  <a:pt x="3610578" y="0"/>
                </a:lnTo>
                <a:lnTo>
                  <a:pt x="3610578" y="610638"/>
                </a:lnTo>
                <a:lnTo>
                  <a:pt x="0" y="6106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123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8749207" y="-557764"/>
            <a:ext cx="11062756" cy="8942182"/>
          </a:xfrm>
          <a:custGeom>
            <a:avLst/>
            <a:gdLst/>
            <a:ahLst/>
            <a:cxnLst/>
            <a:rect l="l" t="t" r="r" b="b"/>
            <a:pathLst>
              <a:path w="11062756" h="8942182">
                <a:moveTo>
                  <a:pt x="0" y="0"/>
                </a:moveTo>
                <a:lnTo>
                  <a:pt x="11062756" y="0"/>
                </a:lnTo>
                <a:lnTo>
                  <a:pt x="11062756" y="8942182"/>
                </a:lnTo>
                <a:lnTo>
                  <a:pt x="0" y="89421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738640" y="4157194"/>
            <a:ext cx="10756200" cy="736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9600" dirty="0"/>
              <a:t>Zephyr and LVGL to build Industrial grade HMI Solutions</a:t>
            </a:r>
            <a:endParaRPr lang="en-US" sz="9600" dirty="0">
              <a:ea typeface="Calibri"/>
              <a:cs typeface="Calibri"/>
            </a:endParaRPr>
          </a:p>
          <a:p>
            <a:endParaRPr lang="en-US" sz="9600" dirty="0">
              <a:latin typeface="Calibri"/>
              <a:ea typeface="Calibri"/>
              <a:cs typeface="Calibri"/>
            </a:endParaRPr>
          </a:p>
          <a:p>
            <a:pPr>
              <a:lnSpc>
                <a:spcPts val="11813"/>
              </a:lnSpc>
            </a:pPr>
            <a:endParaRPr lang="en-US" sz="9600">
              <a:latin typeface="Codec Pro ExtraBold"/>
              <a:ea typeface="Calibri"/>
              <a:cs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074012" y="1055094"/>
            <a:ext cx="3556879" cy="355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3"/>
              </a:lnSpc>
            </a:pPr>
            <a:r>
              <a:rPr lang="en-US" sz="2109" spc="105">
                <a:solidFill>
                  <a:srgbClr val="1C5739"/>
                </a:solidFill>
                <a:latin typeface="Open Sauce"/>
              </a:rPr>
              <a:t>We embed your ideas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6157A-B5FA-9198-9CEC-8EC7AECBE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7E195B9-18E2-EFC8-28AA-0EE69B8861CD}"/>
              </a:ext>
            </a:extLst>
          </p:cNvPr>
          <p:cNvSpPr/>
          <p:nvPr/>
        </p:nvSpPr>
        <p:spPr>
          <a:xfrm>
            <a:off x="17279771" y="1028700"/>
            <a:ext cx="987759" cy="987759"/>
          </a:xfrm>
          <a:custGeom>
            <a:avLst/>
            <a:gdLst/>
            <a:ahLst/>
            <a:cxnLst/>
            <a:rect l="l" t="t" r="r" b="b"/>
            <a:pathLst>
              <a:path w="987759" h="987759">
                <a:moveTo>
                  <a:pt x="0" y="0"/>
                </a:moveTo>
                <a:lnTo>
                  <a:pt x="987758" y="0"/>
                </a:lnTo>
                <a:lnTo>
                  <a:pt x="987758" y="987759"/>
                </a:lnTo>
                <a:lnTo>
                  <a:pt x="0" y="987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5F26156-DA77-6CAA-5E46-379CEF07AFAE}"/>
              </a:ext>
            </a:extLst>
          </p:cNvPr>
          <p:cNvGrpSpPr/>
          <p:nvPr/>
        </p:nvGrpSpPr>
        <p:grpSpPr>
          <a:xfrm rot="-10800000">
            <a:off x="16494336" y="-85509"/>
            <a:ext cx="1885321" cy="10287002"/>
            <a:chOff x="0" y="0"/>
            <a:chExt cx="812800" cy="297610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67FA044-C128-DE1C-EA25-2A904DD48D0C}"/>
                </a:ext>
              </a:extLst>
            </p:cNvPr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CB6EDD62-4122-599E-5546-A6637FFC829F}"/>
                </a:ext>
              </a:extLst>
            </p:cNvPr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446962DF-A4F1-226C-821D-59C29F9561E8}"/>
              </a:ext>
            </a:extLst>
          </p:cNvPr>
          <p:cNvGrpSpPr/>
          <p:nvPr/>
        </p:nvGrpSpPr>
        <p:grpSpPr>
          <a:xfrm>
            <a:off x="10059164" y="295129"/>
            <a:ext cx="5880999" cy="826126"/>
            <a:chOff x="0" y="0"/>
            <a:chExt cx="7841332" cy="1101501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9BFF40FE-694A-0039-B860-1847775EB602}"/>
                </a:ext>
              </a:extLst>
            </p:cNvPr>
            <p:cNvGrpSpPr/>
            <p:nvPr/>
          </p:nvGrpSpPr>
          <p:grpSpPr>
            <a:xfrm>
              <a:off x="0" y="0"/>
              <a:ext cx="7841332" cy="1101501"/>
              <a:chOff x="0" y="0"/>
              <a:chExt cx="2644881" cy="37153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B77F92E3-E5FA-ED94-47DE-77B86DD6F9F3}"/>
                  </a:ext>
                </a:extLst>
              </p:cNvPr>
              <p:cNvSpPr/>
              <p:nvPr/>
            </p:nvSpPr>
            <p:spPr>
              <a:xfrm>
                <a:off x="0" y="0"/>
                <a:ext cx="2644881" cy="371536"/>
              </a:xfrm>
              <a:custGeom>
                <a:avLst/>
                <a:gdLst/>
                <a:ahLst/>
                <a:cxnLst/>
                <a:rect l="l" t="t" r="r" b="b"/>
                <a:pathLst>
                  <a:path w="2644881" h="371536">
                    <a:moveTo>
                      <a:pt x="17008" y="0"/>
                    </a:moveTo>
                    <a:lnTo>
                      <a:pt x="2627874" y="0"/>
                    </a:lnTo>
                    <a:cubicBezTo>
                      <a:pt x="2632384" y="0"/>
                      <a:pt x="2636710" y="1792"/>
                      <a:pt x="2639900" y="4981"/>
                    </a:cubicBezTo>
                    <a:cubicBezTo>
                      <a:pt x="2643089" y="8171"/>
                      <a:pt x="2644881" y="12497"/>
                      <a:pt x="2644881" y="17008"/>
                    </a:cubicBezTo>
                    <a:lnTo>
                      <a:pt x="2644881" y="354529"/>
                    </a:lnTo>
                    <a:cubicBezTo>
                      <a:pt x="2644881" y="359039"/>
                      <a:pt x="2643089" y="363365"/>
                      <a:pt x="2639900" y="366555"/>
                    </a:cubicBezTo>
                    <a:cubicBezTo>
                      <a:pt x="2636710" y="369744"/>
                      <a:pt x="2632384" y="371536"/>
                      <a:pt x="2627874" y="371536"/>
                    </a:cubicBezTo>
                    <a:lnTo>
                      <a:pt x="17008" y="371536"/>
                    </a:lnTo>
                    <a:cubicBezTo>
                      <a:pt x="12497" y="371536"/>
                      <a:pt x="8171" y="369744"/>
                      <a:pt x="4981" y="366555"/>
                    </a:cubicBezTo>
                    <a:cubicBezTo>
                      <a:pt x="1792" y="363365"/>
                      <a:pt x="0" y="359039"/>
                      <a:pt x="0" y="354529"/>
                    </a:cubicBezTo>
                    <a:lnTo>
                      <a:pt x="0" y="17008"/>
                    </a:lnTo>
                    <a:cubicBezTo>
                      <a:pt x="0" y="12497"/>
                      <a:pt x="1792" y="8171"/>
                      <a:pt x="4981" y="4981"/>
                    </a:cubicBezTo>
                    <a:cubicBezTo>
                      <a:pt x="8171" y="1792"/>
                      <a:pt x="12497" y="0"/>
                      <a:pt x="17008" y="0"/>
                    </a:cubicBezTo>
                    <a:close/>
                  </a:path>
                </a:pathLst>
              </a:custGeom>
              <a:solidFill>
                <a:srgbClr val="1F6D5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36933071-641A-F66F-ED6E-E8A0665CA6D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644881" cy="419161"/>
              </a:xfrm>
              <a:prstGeom prst="rect">
                <a:avLst/>
              </a:prstGeom>
            </p:spPr>
            <p:txBody>
              <a:bodyPr lIns="99448" tIns="99448" rIns="99448" bIns="99448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63B3F049-D552-C73A-B4D4-FA3A3B3D5095}"/>
                </a:ext>
              </a:extLst>
            </p:cNvPr>
            <p:cNvSpPr txBox="1"/>
            <p:nvPr/>
          </p:nvSpPr>
          <p:spPr>
            <a:xfrm>
              <a:off x="346373" y="278179"/>
              <a:ext cx="714858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5"/>
                </a:lnSpc>
              </a:pPr>
              <a:r>
                <a:rPr lang="en-US" sz="3050">
                  <a:solidFill>
                    <a:srgbClr val="FFFFFF"/>
                  </a:solidFill>
                  <a:latin typeface="Raleway Bold"/>
                </a:rPr>
                <a:t>Open Discussion</a:t>
              </a:r>
              <a:endParaRPr lang="en-US"/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4C077FEB-A0C7-3DA2-A2E2-14C5081031EA}"/>
              </a:ext>
            </a:extLst>
          </p:cNvPr>
          <p:cNvSpPr/>
          <p:nvPr/>
        </p:nvSpPr>
        <p:spPr>
          <a:xfrm>
            <a:off x="453500" y="498879"/>
            <a:ext cx="3610579" cy="610638"/>
          </a:xfrm>
          <a:custGeom>
            <a:avLst/>
            <a:gdLst/>
            <a:ahLst/>
            <a:cxnLst/>
            <a:rect l="l" t="t" r="r" b="b"/>
            <a:pathLst>
              <a:path w="3610579" h="610638">
                <a:moveTo>
                  <a:pt x="0" y="0"/>
                </a:moveTo>
                <a:lnTo>
                  <a:pt x="3610579" y="0"/>
                </a:lnTo>
                <a:lnTo>
                  <a:pt x="3610579" y="610638"/>
                </a:lnTo>
                <a:lnTo>
                  <a:pt x="0" y="6106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23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81774369-F018-547D-4FD1-46FCF77AD3D4}"/>
              </a:ext>
            </a:extLst>
          </p:cNvPr>
          <p:cNvSpPr/>
          <p:nvPr/>
        </p:nvSpPr>
        <p:spPr>
          <a:xfrm>
            <a:off x="17249775" y="804198"/>
            <a:ext cx="1038225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10D2D6-5885-C8D7-8E62-6D82F8419FC0}"/>
              </a:ext>
            </a:extLst>
          </p:cNvPr>
          <p:cNvSpPr txBox="1"/>
          <p:nvPr/>
        </p:nvSpPr>
        <p:spPr>
          <a:xfrm>
            <a:off x="448107" y="1596303"/>
            <a:ext cx="68294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Times New Roman"/>
                <a:ea typeface="Calibri"/>
                <a:cs typeface="Calibri"/>
              </a:rPr>
              <a:t>MIPI_DSI Display Integration</a:t>
            </a:r>
            <a:endParaRPr lang="en-US" sz="2800" dirty="0">
              <a:latin typeface="Times New Roman"/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684B78-05B8-A20C-2419-57D425FCDDCA}"/>
              </a:ext>
            </a:extLst>
          </p:cNvPr>
          <p:cNvSpPr txBox="1"/>
          <p:nvPr/>
        </p:nvSpPr>
        <p:spPr>
          <a:xfrm>
            <a:off x="10984551" y="1653865"/>
            <a:ext cx="4028266" cy="5910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latin typeface="Times New Roman"/>
                <a:ea typeface="+mn-lt"/>
                <a:cs typeface="+mn-lt"/>
              </a:rPr>
              <a:t>project/</a:t>
            </a:r>
            <a:endParaRPr lang="en-US" b="1">
              <a:latin typeface="Times New Roman"/>
              <a:ea typeface="Calibri"/>
              <a:cs typeface="Calibri"/>
            </a:endParaRPr>
          </a:p>
          <a:p>
            <a:r>
              <a:rPr lang="en-GB" b="1" dirty="0">
                <a:latin typeface="Times New Roman"/>
                <a:ea typeface="+mn-lt"/>
                <a:cs typeface="+mn-lt"/>
              </a:rPr>
              <a:t>├── boards/</a:t>
            </a:r>
            <a:endParaRPr lang="en-GB" b="1" dirty="0">
              <a:latin typeface="Times New Roman"/>
              <a:ea typeface="Calibri"/>
              <a:cs typeface="Calibri"/>
            </a:endParaRPr>
          </a:p>
          <a:p>
            <a:r>
              <a:rPr lang="en-GB" b="1" dirty="0">
                <a:latin typeface="Times New Roman"/>
                <a:ea typeface="+mn-lt"/>
                <a:cs typeface="+mn-lt"/>
              </a:rPr>
              <a:t>│   └── renesas_ra8d1/</a:t>
            </a:r>
            <a:endParaRPr lang="en-GB" b="1" dirty="0">
              <a:latin typeface="Times New Roman"/>
              <a:ea typeface="Calibri"/>
              <a:cs typeface="Calibri"/>
            </a:endParaRPr>
          </a:p>
          <a:p>
            <a:r>
              <a:rPr lang="en-GB" b="1" dirty="0">
                <a:latin typeface="Times New Roman"/>
                <a:ea typeface="+mn-lt"/>
                <a:cs typeface="+mn-lt"/>
              </a:rPr>
              <a:t>│       └── ra8d1.dts</a:t>
            </a:r>
            <a:endParaRPr lang="en-GB" b="1" dirty="0">
              <a:latin typeface="Times New Roman"/>
              <a:ea typeface="Calibri"/>
              <a:cs typeface="Calibri"/>
            </a:endParaRPr>
          </a:p>
          <a:p>
            <a:r>
              <a:rPr lang="en-GB" b="1" dirty="0">
                <a:latin typeface="Times New Roman"/>
                <a:ea typeface="+mn-lt"/>
                <a:cs typeface="+mn-lt"/>
              </a:rPr>
              <a:t>│       └── ra8d1_defconfig</a:t>
            </a:r>
            <a:endParaRPr lang="en-GB" b="1" dirty="0">
              <a:latin typeface="Times New Roman"/>
              <a:ea typeface="Calibri"/>
              <a:cs typeface="Calibri"/>
            </a:endParaRPr>
          </a:p>
          <a:p>
            <a:r>
              <a:rPr lang="en-GB" b="1" dirty="0">
                <a:latin typeface="Times New Roman"/>
                <a:ea typeface="+mn-lt"/>
                <a:cs typeface="+mn-lt"/>
              </a:rPr>
              <a:t>├── drivers/</a:t>
            </a:r>
            <a:endParaRPr lang="en-GB" b="1" dirty="0">
              <a:latin typeface="Times New Roman"/>
              <a:ea typeface="Calibri"/>
              <a:cs typeface="Calibri"/>
            </a:endParaRPr>
          </a:p>
          <a:p>
            <a:r>
              <a:rPr lang="en-GB" b="1" dirty="0">
                <a:latin typeface="Times New Roman"/>
                <a:ea typeface="+mn-lt"/>
                <a:cs typeface="+mn-lt"/>
              </a:rPr>
              <a:t>│   └── display/</a:t>
            </a:r>
            <a:endParaRPr lang="en-GB" b="1" dirty="0">
              <a:latin typeface="Times New Roman"/>
              <a:ea typeface="Calibri"/>
              <a:cs typeface="Calibri"/>
            </a:endParaRPr>
          </a:p>
          <a:p>
            <a:r>
              <a:rPr lang="en-GB" b="1" dirty="0">
                <a:latin typeface="Times New Roman"/>
                <a:ea typeface="+mn-lt"/>
                <a:cs typeface="+mn-lt"/>
              </a:rPr>
              <a:t>│       └── display_ili9806e.c</a:t>
            </a:r>
            <a:endParaRPr lang="en-GB" b="1" dirty="0">
              <a:latin typeface="Times New Roman"/>
              <a:ea typeface="Calibri"/>
              <a:cs typeface="Calibri"/>
            </a:endParaRPr>
          </a:p>
          <a:p>
            <a:r>
              <a:rPr lang="en-GB" b="1" dirty="0">
                <a:latin typeface="Times New Roman"/>
                <a:ea typeface="+mn-lt"/>
                <a:cs typeface="+mn-lt"/>
              </a:rPr>
              <a:t>│       └── Kconfig.ili9806e</a:t>
            </a:r>
            <a:endParaRPr lang="en-GB" b="1" dirty="0">
              <a:latin typeface="Times New Roman"/>
              <a:ea typeface="Calibri"/>
              <a:cs typeface="Calibri"/>
            </a:endParaRPr>
          </a:p>
          <a:p>
            <a:r>
              <a:rPr lang="en-GB" b="1" dirty="0">
                <a:latin typeface="Times New Roman"/>
                <a:ea typeface="+mn-lt"/>
                <a:cs typeface="+mn-lt"/>
              </a:rPr>
              <a:t>│       └── CMakeLists.txt</a:t>
            </a:r>
            <a:endParaRPr lang="en-GB" b="1" dirty="0">
              <a:latin typeface="Times New Roman"/>
              <a:ea typeface="Calibri"/>
              <a:cs typeface="Calibri"/>
            </a:endParaRPr>
          </a:p>
          <a:p>
            <a:r>
              <a:rPr lang="en-GB" b="1" dirty="0">
                <a:latin typeface="Times New Roman"/>
                <a:ea typeface="+mn-lt"/>
                <a:cs typeface="+mn-lt"/>
              </a:rPr>
              <a:t>├── </a:t>
            </a:r>
            <a:r>
              <a:rPr lang="en-GB" b="1" err="1">
                <a:latin typeface="Times New Roman"/>
                <a:ea typeface="+mn-lt"/>
                <a:cs typeface="+mn-lt"/>
              </a:rPr>
              <a:t>dts</a:t>
            </a:r>
            <a:r>
              <a:rPr lang="en-GB" b="1" dirty="0">
                <a:latin typeface="Times New Roman"/>
                <a:ea typeface="+mn-lt"/>
                <a:cs typeface="+mn-lt"/>
              </a:rPr>
              <a:t>/</a:t>
            </a:r>
            <a:endParaRPr lang="en-GB" b="1" dirty="0">
              <a:latin typeface="Times New Roman"/>
              <a:ea typeface="Calibri"/>
              <a:cs typeface="Calibri"/>
            </a:endParaRPr>
          </a:p>
          <a:p>
            <a:r>
              <a:rPr lang="en-GB" b="1" dirty="0">
                <a:latin typeface="Times New Roman"/>
                <a:ea typeface="+mn-lt"/>
                <a:cs typeface="+mn-lt"/>
              </a:rPr>
              <a:t>│   └── bindings/</a:t>
            </a:r>
            <a:endParaRPr lang="en-GB" b="1" dirty="0">
              <a:latin typeface="Times New Roman"/>
              <a:ea typeface="Calibri"/>
              <a:cs typeface="Calibri"/>
            </a:endParaRPr>
          </a:p>
          <a:p>
            <a:r>
              <a:rPr lang="en-GB" b="1" dirty="0">
                <a:latin typeface="Times New Roman"/>
                <a:ea typeface="+mn-lt"/>
                <a:cs typeface="+mn-lt"/>
              </a:rPr>
              <a:t>│       └── display/</a:t>
            </a:r>
            <a:endParaRPr lang="en-GB" b="1" dirty="0">
              <a:latin typeface="Times New Roman"/>
              <a:ea typeface="Calibri"/>
              <a:cs typeface="Calibri"/>
            </a:endParaRPr>
          </a:p>
          <a:p>
            <a:r>
              <a:rPr lang="en-GB" b="1" dirty="0">
                <a:latin typeface="Times New Roman"/>
                <a:ea typeface="+mn-lt"/>
                <a:cs typeface="+mn-lt"/>
              </a:rPr>
              <a:t>│           └── ili9806e.yaml</a:t>
            </a:r>
            <a:endParaRPr lang="en-GB" b="1" dirty="0">
              <a:latin typeface="Times New Roman"/>
              <a:ea typeface="Calibri"/>
              <a:cs typeface="Calibri"/>
            </a:endParaRPr>
          </a:p>
          <a:p>
            <a:r>
              <a:rPr lang="en-GB" b="1" dirty="0">
                <a:latin typeface="Times New Roman"/>
                <a:ea typeface="+mn-lt"/>
                <a:cs typeface="+mn-lt"/>
              </a:rPr>
              <a:t>├── samples/</a:t>
            </a:r>
            <a:endParaRPr lang="en-GB" b="1" dirty="0">
              <a:latin typeface="Times New Roman"/>
              <a:ea typeface="Calibri"/>
              <a:cs typeface="Calibri"/>
            </a:endParaRPr>
          </a:p>
          <a:p>
            <a:r>
              <a:rPr lang="en-GB" b="1" dirty="0">
                <a:latin typeface="Times New Roman"/>
                <a:ea typeface="+mn-lt"/>
                <a:cs typeface="+mn-lt"/>
              </a:rPr>
              <a:t>│   └── lvgl_ili9806e/</a:t>
            </a:r>
            <a:endParaRPr lang="en-GB" b="1" dirty="0">
              <a:latin typeface="Times New Roman"/>
              <a:ea typeface="Calibri"/>
              <a:cs typeface="Calibri"/>
            </a:endParaRPr>
          </a:p>
          <a:p>
            <a:r>
              <a:rPr lang="en-GB" b="1" dirty="0">
                <a:latin typeface="Times New Roman"/>
                <a:ea typeface="+mn-lt"/>
                <a:cs typeface="+mn-lt"/>
              </a:rPr>
              <a:t>│       ├── </a:t>
            </a:r>
            <a:r>
              <a:rPr lang="en-GB" b="1" err="1">
                <a:latin typeface="Times New Roman"/>
                <a:ea typeface="+mn-lt"/>
                <a:cs typeface="+mn-lt"/>
              </a:rPr>
              <a:t>src</a:t>
            </a:r>
            <a:r>
              <a:rPr lang="en-GB" b="1" dirty="0">
                <a:latin typeface="Times New Roman"/>
                <a:ea typeface="+mn-lt"/>
                <a:cs typeface="+mn-lt"/>
              </a:rPr>
              <a:t>/</a:t>
            </a:r>
            <a:r>
              <a:rPr lang="en-GB" b="1" err="1">
                <a:latin typeface="Times New Roman"/>
                <a:ea typeface="+mn-lt"/>
                <a:cs typeface="+mn-lt"/>
              </a:rPr>
              <a:t>main.c</a:t>
            </a:r>
            <a:endParaRPr lang="en-GB" b="1">
              <a:latin typeface="Times New Roman"/>
              <a:ea typeface="Calibri"/>
              <a:cs typeface="Calibri"/>
            </a:endParaRPr>
          </a:p>
          <a:p>
            <a:r>
              <a:rPr lang="en-GB" b="1" dirty="0">
                <a:latin typeface="Times New Roman"/>
                <a:ea typeface="+mn-lt"/>
                <a:cs typeface="+mn-lt"/>
              </a:rPr>
              <a:t>│       ├── boards/ra8d1.overlay</a:t>
            </a:r>
            <a:endParaRPr lang="en-GB" b="1" dirty="0">
              <a:latin typeface="Times New Roman"/>
              <a:ea typeface="Calibri"/>
              <a:cs typeface="Calibri"/>
            </a:endParaRPr>
          </a:p>
          <a:p>
            <a:r>
              <a:rPr lang="en-GB" b="1" dirty="0">
                <a:latin typeface="Times New Roman"/>
                <a:ea typeface="+mn-lt"/>
                <a:cs typeface="+mn-lt"/>
              </a:rPr>
              <a:t>│       ├── </a:t>
            </a:r>
            <a:r>
              <a:rPr lang="en-GB" b="1" err="1">
                <a:latin typeface="Times New Roman"/>
                <a:ea typeface="+mn-lt"/>
                <a:cs typeface="+mn-lt"/>
              </a:rPr>
              <a:t>prj.conf</a:t>
            </a:r>
            <a:endParaRPr lang="en-GB" b="1">
              <a:latin typeface="Times New Roman"/>
              <a:ea typeface="Calibri"/>
              <a:cs typeface="Calibri"/>
            </a:endParaRPr>
          </a:p>
          <a:p>
            <a:r>
              <a:rPr lang="en-GB" b="1" dirty="0">
                <a:latin typeface="Times New Roman"/>
                <a:ea typeface="+mn-lt"/>
                <a:cs typeface="+mn-lt"/>
              </a:rPr>
              <a:t>│       └── CMakeLists.txt</a:t>
            </a:r>
            <a:endParaRPr lang="en-GB" b="1">
              <a:latin typeface="Times New Roman"/>
              <a:ea typeface="Calibri"/>
              <a:cs typeface="Calibri"/>
            </a:endParaRPr>
          </a:p>
          <a:p>
            <a:pPr algn="l"/>
            <a:endParaRPr lang="en-GB" b="1" dirty="0">
              <a:latin typeface="Times New Roman"/>
              <a:ea typeface="Calibri"/>
              <a:cs typeface="Calibri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2FC02BD-B6D1-1429-E35C-AE046606462E}"/>
              </a:ext>
            </a:extLst>
          </p:cNvPr>
          <p:cNvSpPr txBox="1"/>
          <p:nvPr/>
        </p:nvSpPr>
        <p:spPr>
          <a:xfrm>
            <a:off x="446810" y="2109355"/>
            <a:ext cx="7561983" cy="5444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/>
                <a:cs typeface="Times New Roman"/>
              </a:rPr>
              <a:t>1. Hardware &amp; Device Tree Setup</a:t>
            </a:r>
            <a:endParaRPr lang="en-US"/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dirty="0">
                <a:latin typeface="Times New Roman"/>
                <a:cs typeface="Times New Roman"/>
              </a:rPr>
              <a:t>Connect ILI9806E display via MIPI DSI to RA8D1 board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dirty="0">
                <a:latin typeface="Times New Roman"/>
                <a:cs typeface="Times New Roman"/>
              </a:rPr>
              <a:t>Configure device tree (DTS + overlay): define panel, reset GPIO, backlight PWM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/>
                <a:cs typeface="Times New Roman"/>
              </a:rPr>
              <a:t>2. Driver &amp; Build Configuration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dirty="0">
                <a:latin typeface="Times New Roman"/>
                <a:cs typeface="Times New Roman"/>
              </a:rPr>
              <a:t>Add and enable custom display driver (display_ili9806e.c) in Zephyr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dirty="0">
                <a:latin typeface="Times New Roman"/>
                <a:cs typeface="Times New Roman"/>
              </a:rPr>
              <a:t>Update </a:t>
            </a:r>
            <a:r>
              <a:rPr lang="en-US" err="1">
                <a:latin typeface="Times New Roman"/>
                <a:cs typeface="Times New Roman"/>
              </a:rPr>
              <a:t>Kconfig</a:t>
            </a:r>
            <a:r>
              <a:rPr lang="en-US" dirty="0">
                <a:latin typeface="Times New Roman"/>
                <a:cs typeface="Times New Roman"/>
              </a:rPr>
              <a:t> and </a:t>
            </a:r>
            <a:r>
              <a:rPr lang="en-US" err="1">
                <a:latin typeface="Times New Roman"/>
                <a:cs typeface="Times New Roman"/>
              </a:rPr>
              <a:t>CMakeLists</a:t>
            </a:r>
            <a:r>
              <a:rPr lang="en-US" dirty="0">
                <a:latin typeface="Times New Roman"/>
                <a:cs typeface="Times New Roman"/>
              </a:rPr>
              <a:t> to include the driver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dirty="0">
                <a:latin typeface="Times New Roman"/>
                <a:cs typeface="Times New Roman"/>
              </a:rPr>
              <a:t>Enable LVGL and display configs in </a:t>
            </a:r>
            <a:r>
              <a:rPr lang="en-US" err="1">
                <a:latin typeface="Times New Roman"/>
                <a:cs typeface="Times New Roman"/>
              </a:rPr>
              <a:t>prj.conf</a:t>
            </a:r>
            <a:endParaRPr lang="en-US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/>
                <a:cs typeface="Times New Roman"/>
              </a:rPr>
              <a:t>3. Application &amp; LVGL Initialization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dirty="0">
                <a:latin typeface="Times New Roman"/>
                <a:cs typeface="Times New Roman"/>
              </a:rPr>
              <a:t>Initialize LVGL in </a:t>
            </a:r>
            <a:r>
              <a:rPr lang="en-US" err="1">
                <a:latin typeface="Times New Roman"/>
                <a:cs typeface="Times New Roman"/>
              </a:rPr>
              <a:t>main.c</a:t>
            </a:r>
            <a:endParaRPr lang="en-US">
              <a:latin typeface="Times New Roman"/>
              <a:cs typeface="Times New Roman"/>
            </a:endParaRP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dirty="0">
                <a:latin typeface="Times New Roman"/>
                <a:cs typeface="Times New Roman"/>
              </a:rPr>
              <a:t>Register display driver flush callback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dirty="0">
                <a:latin typeface="Times New Roman"/>
                <a:cs typeface="Times New Roman"/>
              </a:rPr>
              <a:t>Implement LVGL GUI loop with </a:t>
            </a:r>
            <a:r>
              <a:rPr lang="en-US" err="1">
                <a:latin typeface="Times New Roman"/>
                <a:cs typeface="Times New Roman"/>
              </a:rPr>
              <a:t>lv_timer_handler</a:t>
            </a:r>
            <a:r>
              <a:rPr lang="en-US" dirty="0">
                <a:latin typeface="Times New Roman"/>
                <a:cs typeface="Times New Roman"/>
              </a:rPr>
              <a:t>() for UI updates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5055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E13AE-CC89-D01C-F526-5B956EC64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A993953-A146-ACA2-27CF-33F0D7F3A571}"/>
              </a:ext>
            </a:extLst>
          </p:cNvPr>
          <p:cNvSpPr/>
          <p:nvPr/>
        </p:nvSpPr>
        <p:spPr>
          <a:xfrm>
            <a:off x="17279771" y="1028700"/>
            <a:ext cx="987759" cy="987759"/>
          </a:xfrm>
          <a:custGeom>
            <a:avLst/>
            <a:gdLst/>
            <a:ahLst/>
            <a:cxnLst/>
            <a:rect l="l" t="t" r="r" b="b"/>
            <a:pathLst>
              <a:path w="987759" h="987759">
                <a:moveTo>
                  <a:pt x="0" y="0"/>
                </a:moveTo>
                <a:lnTo>
                  <a:pt x="987758" y="0"/>
                </a:lnTo>
                <a:lnTo>
                  <a:pt x="987758" y="987759"/>
                </a:lnTo>
                <a:lnTo>
                  <a:pt x="0" y="987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0B81DB2-D9C7-7C52-92D2-B2EAD97F1BCE}"/>
              </a:ext>
            </a:extLst>
          </p:cNvPr>
          <p:cNvGrpSpPr/>
          <p:nvPr/>
        </p:nvGrpSpPr>
        <p:grpSpPr>
          <a:xfrm rot="-10800000">
            <a:off x="16494336" y="-85509"/>
            <a:ext cx="1885321" cy="10287002"/>
            <a:chOff x="0" y="0"/>
            <a:chExt cx="812800" cy="297610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F9908CF-4084-7D81-714C-A85A1803AF6D}"/>
                </a:ext>
              </a:extLst>
            </p:cNvPr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2CFE014-BF7A-E637-49F6-B62364586BF6}"/>
                </a:ext>
              </a:extLst>
            </p:cNvPr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4CC4D2BF-889F-6F09-8C5A-AF1AB4F2A46F}"/>
              </a:ext>
            </a:extLst>
          </p:cNvPr>
          <p:cNvGrpSpPr/>
          <p:nvPr/>
        </p:nvGrpSpPr>
        <p:grpSpPr>
          <a:xfrm>
            <a:off x="10059164" y="295129"/>
            <a:ext cx="5880999" cy="826126"/>
            <a:chOff x="0" y="0"/>
            <a:chExt cx="7841332" cy="1101501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40713DE3-2C74-EFCD-0DDD-3EED205EF3BD}"/>
                </a:ext>
              </a:extLst>
            </p:cNvPr>
            <p:cNvGrpSpPr/>
            <p:nvPr/>
          </p:nvGrpSpPr>
          <p:grpSpPr>
            <a:xfrm>
              <a:off x="0" y="0"/>
              <a:ext cx="7841332" cy="1101501"/>
              <a:chOff x="0" y="0"/>
              <a:chExt cx="2644881" cy="37153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9D053CA1-C45D-2950-5907-1E4035691588}"/>
                  </a:ext>
                </a:extLst>
              </p:cNvPr>
              <p:cNvSpPr/>
              <p:nvPr/>
            </p:nvSpPr>
            <p:spPr>
              <a:xfrm>
                <a:off x="0" y="0"/>
                <a:ext cx="2644881" cy="371536"/>
              </a:xfrm>
              <a:custGeom>
                <a:avLst/>
                <a:gdLst/>
                <a:ahLst/>
                <a:cxnLst/>
                <a:rect l="l" t="t" r="r" b="b"/>
                <a:pathLst>
                  <a:path w="2644881" h="371536">
                    <a:moveTo>
                      <a:pt x="17008" y="0"/>
                    </a:moveTo>
                    <a:lnTo>
                      <a:pt x="2627874" y="0"/>
                    </a:lnTo>
                    <a:cubicBezTo>
                      <a:pt x="2632384" y="0"/>
                      <a:pt x="2636710" y="1792"/>
                      <a:pt x="2639900" y="4981"/>
                    </a:cubicBezTo>
                    <a:cubicBezTo>
                      <a:pt x="2643089" y="8171"/>
                      <a:pt x="2644881" y="12497"/>
                      <a:pt x="2644881" y="17008"/>
                    </a:cubicBezTo>
                    <a:lnTo>
                      <a:pt x="2644881" y="354529"/>
                    </a:lnTo>
                    <a:cubicBezTo>
                      <a:pt x="2644881" y="359039"/>
                      <a:pt x="2643089" y="363365"/>
                      <a:pt x="2639900" y="366555"/>
                    </a:cubicBezTo>
                    <a:cubicBezTo>
                      <a:pt x="2636710" y="369744"/>
                      <a:pt x="2632384" y="371536"/>
                      <a:pt x="2627874" y="371536"/>
                    </a:cubicBezTo>
                    <a:lnTo>
                      <a:pt x="17008" y="371536"/>
                    </a:lnTo>
                    <a:cubicBezTo>
                      <a:pt x="12497" y="371536"/>
                      <a:pt x="8171" y="369744"/>
                      <a:pt x="4981" y="366555"/>
                    </a:cubicBezTo>
                    <a:cubicBezTo>
                      <a:pt x="1792" y="363365"/>
                      <a:pt x="0" y="359039"/>
                      <a:pt x="0" y="354529"/>
                    </a:cubicBezTo>
                    <a:lnTo>
                      <a:pt x="0" y="17008"/>
                    </a:lnTo>
                    <a:cubicBezTo>
                      <a:pt x="0" y="12497"/>
                      <a:pt x="1792" y="8171"/>
                      <a:pt x="4981" y="4981"/>
                    </a:cubicBezTo>
                    <a:cubicBezTo>
                      <a:pt x="8171" y="1792"/>
                      <a:pt x="12497" y="0"/>
                      <a:pt x="17008" y="0"/>
                    </a:cubicBezTo>
                    <a:close/>
                  </a:path>
                </a:pathLst>
              </a:custGeom>
              <a:solidFill>
                <a:srgbClr val="1F6D5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7F190D30-8AB8-F395-5363-A87BC3EB443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644881" cy="419161"/>
              </a:xfrm>
              <a:prstGeom prst="rect">
                <a:avLst/>
              </a:prstGeom>
            </p:spPr>
            <p:txBody>
              <a:bodyPr lIns="99448" tIns="99448" rIns="99448" bIns="99448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396811B1-9FA6-A464-4698-B2BF1A7C94CC}"/>
                </a:ext>
              </a:extLst>
            </p:cNvPr>
            <p:cNvSpPr txBox="1"/>
            <p:nvPr/>
          </p:nvSpPr>
          <p:spPr>
            <a:xfrm>
              <a:off x="346373" y="278179"/>
              <a:ext cx="714858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5"/>
                </a:lnSpc>
              </a:pPr>
              <a:r>
                <a:rPr lang="en-US" sz="3050">
                  <a:solidFill>
                    <a:srgbClr val="FFFFFF"/>
                  </a:solidFill>
                  <a:latin typeface="Raleway Bold"/>
                </a:rPr>
                <a:t>Open Discussion</a:t>
              </a:r>
              <a:endParaRPr lang="en-US"/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06164566-43C2-3ABB-BC40-AB17521142B3}"/>
              </a:ext>
            </a:extLst>
          </p:cNvPr>
          <p:cNvSpPr/>
          <p:nvPr/>
        </p:nvSpPr>
        <p:spPr>
          <a:xfrm>
            <a:off x="453500" y="498879"/>
            <a:ext cx="3610579" cy="610638"/>
          </a:xfrm>
          <a:custGeom>
            <a:avLst/>
            <a:gdLst/>
            <a:ahLst/>
            <a:cxnLst/>
            <a:rect l="l" t="t" r="r" b="b"/>
            <a:pathLst>
              <a:path w="3610579" h="610638">
                <a:moveTo>
                  <a:pt x="0" y="0"/>
                </a:moveTo>
                <a:lnTo>
                  <a:pt x="3610579" y="0"/>
                </a:lnTo>
                <a:lnTo>
                  <a:pt x="3610579" y="610638"/>
                </a:lnTo>
                <a:lnTo>
                  <a:pt x="0" y="6106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23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F7C805EF-BCC5-4E51-8176-16BC56A34AF5}"/>
              </a:ext>
            </a:extLst>
          </p:cNvPr>
          <p:cNvSpPr/>
          <p:nvPr/>
        </p:nvSpPr>
        <p:spPr>
          <a:xfrm>
            <a:off x="17249775" y="804198"/>
            <a:ext cx="1038225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3A2362-6C6C-CA7B-2927-22158DD890ED}"/>
              </a:ext>
            </a:extLst>
          </p:cNvPr>
          <p:cNvSpPr txBox="1"/>
          <p:nvPr/>
        </p:nvSpPr>
        <p:spPr>
          <a:xfrm>
            <a:off x="642937" y="1583314"/>
            <a:ext cx="68294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Times New Roman"/>
                <a:ea typeface="Calibri"/>
                <a:cs typeface="Calibri"/>
              </a:rPr>
              <a:t>MIPI Display Integration</a:t>
            </a:r>
            <a:endParaRPr lang="en-US" sz="2800" dirty="0">
              <a:latin typeface="Times New Roman"/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30EB94-08AE-6B05-D98D-932E30A69C78}"/>
              </a:ext>
            </a:extLst>
          </p:cNvPr>
          <p:cNvSpPr txBox="1"/>
          <p:nvPr/>
        </p:nvSpPr>
        <p:spPr>
          <a:xfrm>
            <a:off x="505776" y="2776711"/>
            <a:ext cx="918754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br>
              <a:rPr lang="en-US" b="1" dirty="0">
                <a:latin typeface="Times New Roman"/>
                <a:ea typeface="Calibri"/>
                <a:cs typeface="Times New Roman"/>
              </a:rPr>
            </a:br>
            <a:endParaRPr lang="en-US" sz="1800" b="1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7" name="Picture 6" descr="A computer screen with white text&#10;&#10;AI-generated content may be incorrect.">
            <a:extLst>
              <a:ext uri="{FF2B5EF4-FFF2-40B4-BE49-F238E27FC236}">
                <a16:creationId xmlns:a16="http://schemas.microsoft.com/office/drawing/2014/main" id="{B2B12D11-CF84-67EB-9A9D-6388811A4A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2763" y="6397769"/>
            <a:ext cx="5553941" cy="3388303"/>
          </a:xfrm>
          <a:prstGeom prst="rect">
            <a:avLst/>
          </a:prstGeom>
        </p:spPr>
      </p:pic>
      <p:pic>
        <p:nvPicPr>
          <p:cNvPr id="14" name="Picture 1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1A9EDC65-136D-38FF-C669-C1CCCAB88C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6195" y="6391709"/>
            <a:ext cx="5261262" cy="3374447"/>
          </a:xfrm>
          <a:prstGeom prst="rect">
            <a:avLst/>
          </a:prstGeom>
        </p:spPr>
      </p:pic>
      <p:pic>
        <p:nvPicPr>
          <p:cNvPr id="36" name="Picture 35" descr="A diagram of a computer process&#10;&#10;AI-generated content may be incorrect.">
            <a:extLst>
              <a:ext uri="{FF2B5EF4-FFF2-40B4-BE49-F238E27FC236}">
                <a16:creationId xmlns:a16="http://schemas.microsoft.com/office/drawing/2014/main" id="{6DD4C1F8-DCB0-51A7-44E3-DF21AD3CD80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2318" r="12639" b="-205"/>
          <a:stretch>
            <a:fillRect/>
          </a:stretch>
        </p:blipFill>
        <p:spPr>
          <a:xfrm>
            <a:off x="644164" y="2306781"/>
            <a:ext cx="3928062" cy="6976207"/>
          </a:xfrm>
          <a:prstGeom prst="rect">
            <a:avLst/>
          </a:prstGeom>
        </p:spPr>
      </p:pic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1A22C8DF-DB61-F071-455D-C4F53EF66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406563"/>
              </p:ext>
            </p:extLst>
          </p:nvPr>
        </p:nvGraphicFramePr>
        <p:xfrm>
          <a:off x="5400675" y="1843087"/>
          <a:ext cx="10552162" cy="432331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276081">
                  <a:extLst>
                    <a:ext uri="{9D8B030D-6E8A-4147-A177-3AD203B41FA5}">
                      <a16:colId xmlns:a16="http://schemas.microsoft.com/office/drawing/2014/main" val="3433290960"/>
                    </a:ext>
                  </a:extLst>
                </a:gridCol>
                <a:gridCol w="5276081">
                  <a:extLst>
                    <a:ext uri="{9D8B030D-6E8A-4147-A177-3AD203B41FA5}">
                      <a16:colId xmlns:a16="http://schemas.microsoft.com/office/drawing/2014/main" val="810743636"/>
                    </a:ext>
                  </a:extLst>
                </a:gridCol>
              </a:tblGrid>
              <a:tr h="54041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latin typeface="Calibri"/>
                        </a:rPr>
                        <a:t>API 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latin typeface="Calibri"/>
                        </a:rPr>
                        <a:t>Purpose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962728"/>
                  </a:ext>
                </a:extLst>
              </a:tr>
              <a:tr h="54041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 err="1">
                          <a:latin typeface="Consolas"/>
                        </a:rPr>
                        <a:t>display_driver_init</a:t>
                      </a:r>
                      <a:r>
                        <a:rPr lang="en-GB" dirty="0">
                          <a:latin typeface="Consolas"/>
                        </a:rPr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Initialize LCD hardware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67210"/>
                  </a:ext>
                </a:extLst>
              </a:tr>
              <a:tr h="54041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 err="1">
                          <a:latin typeface="Consolas"/>
                        </a:rPr>
                        <a:t>display_write</a:t>
                      </a:r>
                      <a:r>
                        <a:rPr lang="en-GB" dirty="0">
                          <a:latin typeface="Consolas"/>
                        </a:rPr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Write pixels to screen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506117"/>
                  </a:ext>
                </a:extLst>
              </a:tr>
              <a:tr h="54041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 err="1">
                          <a:latin typeface="Consolas"/>
                        </a:rPr>
                        <a:t>display_blanking_on</a:t>
                      </a:r>
                      <a:r>
                        <a:rPr lang="en-GB" dirty="0">
                          <a:latin typeface="Consolas"/>
                        </a:rPr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Turn display off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518708"/>
                  </a:ext>
                </a:extLst>
              </a:tr>
              <a:tr h="54041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 err="1">
                          <a:latin typeface="Consolas"/>
                        </a:rPr>
                        <a:t>display_blanking_off</a:t>
                      </a:r>
                      <a:r>
                        <a:rPr lang="en-GB" dirty="0">
                          <a:latin typeface="Consolas"/>
                        </a:rPr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Turn display 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747451"/>
                  </a:ext>
                </a:extLst>
              </a:tr>
              <a:tr h="54041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 err="1">
                          <a:latin typeface="Consolas"/>
                        </a:rPr>
                        <a:t>display_set_brightness</a:t>
                      </a:r>
                      <a:r>
                        <a:rPr lang="en-GB" dirty="0">
                          <a:latin typeface="Consolas"/>
                        </a:rPr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Adjust backlight brightness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993135"/>
                  </a:ext>
                </a:extLst>
              </a:tr>
              <a:tr h="54041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 err="1">
                          <a:latin typeface="Consolas"/>
                        </a:rPr>
                        <a:t>display_get_capabilities</a:t>
                      </a:r>
                      <a:r>
                        <a:rPr lang="en-GB" dirty="0">
                          <a:latin typeface="Consolas"/>
                        </a:rPr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Get display info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677414"/>
                  </a:ext>
                </a:extLst>
              </a:tr>
              <a:tr h="54041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 err="1">
                          <a:latin typeface="Consolas"/>
                        </a:rPr>
                        <a:t>display_power_on</a:t>
                      </a:r>
                      <a:r>
                        <a:rPr lang="en-GB" dirty="0">
                          <a:latin typeface="Consolas"/>
                        </a:rPr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Power on display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924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15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E4562-59D1-7252-7C44-29F23FC41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6185D6CD-FF93-F4B9-A851-AA36870D4866}"/>
              </a:ext>
            </a:extLst>
          </p:cNvPr>
          <p:cNvSpPr/>
          <p:nvPr/>
        </p:nvSpPr>
        <p:spPr>
          <a:xfrm>
            <a:off x="17279771" y="1028700"/>
            <a:ext cx="987759" cy="987759"/>
          </a:xfrm>
          <a:custGeom>
            <a:avLst/>
            <a:gdLst/>
            <a:ahLst/>
            <a:cxnLst/>
            <a:rect l="l" t="t" r="r" b="b"/>
            <a:pathLst>
              <a:path w="987759" h="987759">
                <a:moveTo>
                  <a:pt x="0" y="0"/>
                </a:moveTo>
                <a:lnTo>
                  <a:pt x="987758" y="0"/>
                </a:lnTo>
                <a:lnTo>
                  <a:pt x="987758" y="987759"/>
                </a:lnTo>
                <a:lnTo>
                  <a:pt x="0" y="987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B71E312-3739-AF76-ECCB-90F0872FD67E}"/>
              </a:ext>
            </a:extLst>
          </p:cNvPr>
          <p:cNvGrpSpPr/>
          <p:nvPr/>
        </p:nvGrpSpPr>
        <p:grpSpPr>
          <a:xfrm rot="-10800000">
            <a:off x="16494336" y="-85509"/>
            <a:ext cx="1885321" cy="10287002"/>
            <a:chOff x="0" y="0"/>
            <a:chExt cx="812800" cy="297610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20FE197-AE24-9A84-BEEC-D0012B005F16}"/>
                </a:ext>
              </a:extLst>
            </p:cNvPr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3EF9C98-35C7-335E-A362-A7D161812902}"/>
                </a:ext>
              </a:extLst>
            </p:cNvPr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14FD9C2-C8F3-7828-2497-E121A84F8906}"/>
              </a:ext>
            </a:extLst>
          </p:cNvPr>
          <p:cNvGrpSpPr/>
          <p:nvPr/>
        </p:nvGrpSpPr>
        <p:grpSpPr>
          <a:xfrm>
            <a:off x="10059164" y="295129"/>
            <a:ext cx="5880999" cy="826126"/>
            <a:chOff x="0" y="0"/>
            <a:chExt cx="7841332" cy="1101501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64EF6CCE-B674-6707-BB9A-C64B6D83CA62}"/>
                </a:ext>
              </a:extLst>
            </p:cNvPr>
            <p:cNvGrpSpPr/>
            <p:nvPr/>
          </p:nvGrpSpPr>
          <p:grpSpPr>
            <a:xfrm>
              <a:off x="0" y="0"/>
              <a:ext cx="7841332" cy="1101501"/>
              <a:chOff x="0" y="0"/>
              <a:chExt cx="2644881" cy="37153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97E29283-BCD7-EB1D-61A6-63405BF5C38B}"/>
                  </a:ext>
                </a:extLst>
              </p:cNvPr>
              <p:cNvSpPr/>
              <p:nvPr/>
            </p:nvSpPr>
            <p:spPr>
              <a:xfrm>
                <a:off x="0" y="0"/>
                <a:ext cx="2644881" cy="371536"/>
              </a:xfrm>
              <a:custGeom>
                <a:avLst/>
                <a:gdLst/>
                <a:ahLst/>
                <a:cxnLst/>
                <a:rect l="l" t="t" r="r" b="b"/>
                <a:pathLst>
                  <a:path w="2644881" h="371536">
                    <a:moveTo>
                      <a:pt x="17008" y="0"/>
                    </a:moveTo>
                    <a:lnTo>
                      <a:pt x="2627874" y="0"/>
                    </a:lnTo>
                    <a:cubicBezTo>
                      <a:pt x="2632384" y="0"/>
                      <a:pt x="2636710" y="1792"/>
                      <a:pt x="2639900" y="4981"/>
                    </a:cubicBezTo>
                    <a:cubicBezTo>
                      <a:pt x="2643089" y="8171"/>
                      <a:pt x="2644881" y="12497"/>
                      <a:pt x="2644881" y="17008"/>
                    </a:cubicBezTo>
                    <a:lnTo>
                      <a:pt x="2644881" y="354529"/>
                    </a:lnTo>
                    <a:cubicBezTo>
                      <a:pt x="2644881" y="359039"/>
                      <a:pt x="2643089" y="363365"/>
                      <a:pt x="2639900" y="366555"/>
                    </a:cubicBezTo>
                    <a:cubicBezTo>
                      <a:pt x="2636710" y="369744"/>
                      <a:pt x="2632384" y="371536"/>
                      <a:pt x="2627874" y="371536"/>
                    </a:cubicBezTo>
                    <a:lnTo>
                      <a:pt x="17008" y="371536"/>
                    </a:lnTo>
                    <a:cubicBezTo>
                      <a:pt x="12497" y="371536"/>
                      <a:pt x="8171" y="369744"/>
                      <a:pt x="4981" y="366555"/>
                    </a:cubicBezTo>
                    <a:cubicBezTo>
                      <a:pt x="1792" y="363365"/>
                      <a:pt x="0" y="359039"/>
                      <a:pt x="0" y="354529"/>
                    </a:cubicBezTo>
                    <a:lnTo>
                      <a:pt x="0" y="17008"/>
                    </a:lnTo>
                    <a:cubicBezTo>
                      <a:pt x="0" y="12497"/>
                      <a:pt x="1792" y="8171"/>
                      <a:pt x="4981" y="4981"/>
                    </a:cubicBezTo>
                    <a:cubicBezTo>
                      <a:pt x="8171" y="1792"/>
                      <a:pt x="12497" y="0"/>
                      <a:pt x="17008" y="0"/>
                    </a:cubicBezTo>
                    <a:close/>
                  </a:path>
                </a:pathLst>
              </a:custGeom>
              <a:solidFill>
                <a:srgbClr val="1F6D5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22783BF6-AF10-0258-8005-3BED81D1584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644881" cy="419161"/>
              </a:xfrm>
              <a:prstGeom prst="rect">
                <a:avLst/>
              </a:prstGeom>
            </p:spPr>
            <p:txBody>
              <a:bodyPr lIns="99448" tIns="99448" rIns="99448" bIns="99448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9EF270FB-B8CC-5F26-31C9-1B3B670538FA}"/>
                </a:ext>
              </a:extLst>
            </p:cNvPr>
            <p:cNvSpPr txBox="1"/>
            <p:nvPr/>
          </p:nvSpPr>
          <p:spPr>
            <a:xfrm>
              <a:off x="346373" y="278179"/>
              <a:ext cx="714858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5"/>
                </a:lnSpc>
              </a:pPr>
              <a:r>
                <a:rPr lang="en-US" sz="3050">
                  <a:solidFill>
                    <a:srgbClr val="FFFFFF"/>
                  </a:solidFill>
                  <a:latin typeface="Raleway Bold"/>
                </a:rPr>
                <a:t>Open Discussion</a:t>
              </a:r>
              <a:endParaRPr lang="en-US"/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E50EEA03-9CB1-AEDE-AD92-B24997BFA758}"/>
              </a:ext>
            </a:extLst>
          </p:cNvPr>
          <p:cNvSpPr/>
          <p:nvPr/>
        </p:nvSpPr>
        <p:spPr>
          <a:xfrm>
            <a:off x="453500" y="498879"/>
            <a:ext cx="3610579" cy="610638"/>
          </a:xfrm>
          <a:custGeom>
            <a:avLst/>
            <a:gdLst/>
            <a:ahLst/>
            <a:cxnLst/>
            <a:rect l="l" t="t" r="r" b="b"/>
            <a:pathLst>
              <a:path w="3610579" h="610638">
                <a:moveTo>
                  <a:pt x="0" y="0"/>
                </a:moveTo>
                <a:lnTo>
                  <a:pt x="3610579" y="0"/>
                </a:lnTo>
                <a:lnTo>
                  <a:pt x="3610579" y="610638"/>
                </a:lnTo>
                <a:lnTo>
                  <a:pt x="0" y="6106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23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8343825F-34BD-8D68-2DBD-7A555693DBA1}"/>
              </a:ext>
            </a:extLst>
          </p:cNvPr>
          <p:cNvSpPr/>
          <p:nvPr/>
        </p:nvSpPr>
        <p:spPr>
          <a:xfrm>
            <a:off x="17249775" y="804198"/>
            <a:ext cx="1038225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7A11F9-AC1C-23C3-7C94-2147694AFC5C}"/>
              </a:ext>
            </a:extLst>
          </p:cNvPr>
          <p:cNvSpPr txBox="1"/>
          <p:nvPr/>
        </p:nvSpPr>
        <p:spPr>
          <a:xfrm>
            <a:off x="642938" y="2686050"/>
            <a:ext cx="9844086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Times New Roman"/>
                <a:cs typeface="Times New Roman"/>
              </a:rPr>
              <a:t>What is GT911?</a:t>
            </a:r>
            <a:endParaRPr lang="en-US" sz="2400" dirty="0">
              <a:latin typeface="Times New Roman"/>
              <a:cs typeface="Times New Roman"/>
            </a:endParaRPr>
          </a:p>
          <a:p>
            <a:endParaRPr lang="en-US" sz="2400" b="1">
              <a:latin typeface="Times New Roman"/>
              <a:cs typeface="Times New Roman"/>
            </a:endParaRPr>
          </a:p>
          <a:p>
            <a:pPr marL="228600" indent="-2286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Capacitive touch controller IC from Goodix.</a:t>
            </a:r>
            <a:endParaRPr lang="en-US" sz="2400" dirty="0">
              <a:latin typeface="Times New Roman"/>
              <a:ea typeface="Calibri"/>
              <a:cs typeface="Times New Roman"/>
            </a:endParaRPr>
          </a:p>
          <a:p>
            <a:pPr marL="228600" indent="-228600">
              <a:buFont typeface="Arial"/>
              <a:buChar char="•"/>
            </a:pPr>
            <a:endParaRPr lang="en-US" sz="2400">
              <a:latin typeface="Times New Roman"/>
              <a:cs typeface="Times New Roman"/>
            </a:endParaRPr>
          </a:p>
          <a:p>
            <a:pPr marL="228600" indent="-2286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Supports multi-touch with up to 5 points</a:t>
            </a:r>
            <a:endParaRPr lang="en-US" sz="2400" dirty="0">
              <a:latin typeface="Times New Roman"/>
              <a:ea typeface="Calibri"/>
              <a:cs typeface="Times New Roman"/>
            </a:endParaRPr>
          </a:p>
          <a:p>
            <a:pPr marL="228600" indent="-228600">
              <a:buFont typeface="Arial"/>
              <a:buChar char="•"/>
            </a:pPr>
            <a:endParaRPr lang="en-US" sz="2400">
              <a:latin typeface="Times New Roman"/>
              <a:cs typeface="Times New Roman"/>
            </a:endParaRPr>
          </a:p>
          <a:p>
            <a:pPr marL="228600" indent="-2286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I2C interface, often used with MIPI DSI panels</a:t>
            </a:r>
            <a:endParaRPr lang="en-US" sz="2400" dirty="0">
              <a:latin typeface="Times New Roman"/>
              <a:ea typeface="Calibri"/>
              <a:cs typeface="Times New Roman"/>
            </a:endParaRPr>
          </a:p>
          <a:p>
            <a:endParaRPr lang="en-US" sz="2400">
              <a:latin typeface="Times New Roman"/>
              <a:cs typeface="Times New Roman"/>
            </a:endParaRPr>
          </a:p>
          <a:p>
            <a:r>
              <a:rPr lang="en-US" sz="2400" b="1" dirty="0">
                <a:latin typeface="Times New Roman"/>
                <a:cs typeface="Times New Roman"/>
              </a:rPr>
              <a:t>Why it matters in this project:</a:t>
            </a:r>
            <a:endParaRPr lang="en-US" sz="2400" b="1" dirty="0">
              <a:latin typeface="Times New Roman"/>
              <a:ea typeface="Calibri"/>
              <a:cs typeface="Times New Roman"/>
            </a:endParaRPr>
          </a:p>
          <a:p>
            <a:endParaRPr lang="en-US" sz="2400" b="1">
              <a:latin typeface="Times New Roman"/>
              <a:cs typeface="Times New Roman"/>
            </a:endParaRPr>
          </a:p>
          <a:p>
            <a:pPr marL="228600" indent="-2286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Added intuitive, real-time interaction to the HMI</a:t>
            </a:r>
            <a:endParaRPr lang="en-US" sz="2400" dirty="0">
              <a:latin typeface="Times New Roman"/>
              <a:ea typeface="Calibri"/>
              <a:cs typeface="Times New Roman"/>
            </a:endParaRPr>
          </a:p>
          <a:p>
            <a:pPr marL="228600" indent="-228600">
              <a:buFont typeface="Arial"/>
              <a:buChar char="•"/>
            </a:pPr>
            <a:endParaRPr lang="en-US" sz="2400">
              <a:latin typeface="Times New Roman"/>
              <a:cs typeface="Times New Roman"/>
            </a:endParaRPr>
          </a:p>
          <a:p>
            <a:pPr marL="228600" indent="-2286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Used </a:t>
            </a:r>
            <a:r>
              <a:rPr lang="en-US" sz="2400" b="1" dirty="0">
                <a:latin typeface="Times New Roman"/>
                <a:cs typeface="Times New Roman"/>
              </a:rPr>
              <a:t>Zephyr's I2C subsystem</a:t>
            </a:r>
            <a:r>
              <a:rPr lang="en-US" sz="2400" dirty="0">
                <a:latin typeface="Times New Roman"/>
                <a:cs typeface="Times New Roman"/>
              </a:rPr>
              <a:t> to communicate with GT911</a:t>
            </a:r>
            <a:endParaRPr lang="en-US" sz="2400" dirty="0">
              <a:latin typeface="Times New Roman"/>
              <a:ea typeface="Calibri"/>
              <a:cs typeface="Times New Roman"/>
            </a:endParaRPr>
          </a:p>
          <a:p>
            <a:pPr marL="228600" indent="-228600">
              <a:buFont typeface="Arial"/>
              <a:buChar char="•"/>
            </a:pPr>
            <a:endParaRPr lang="en-US" sz="2400">
              <a:latin typeface="Times New Roman"/>
              <a:cs typeface="Times New Roman"/>
            </a:endParaRPr>
          </a:p>
          <a:p>
            <a:pPr marL="228600" indent="-2286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Custom touch event handling integrated into </a:t>
            </a:r>
            <a:r>
              <a:rPr lang="en-US" sz="2400" b="1" dirty="0">
                <a:latin typeface="Times New Roman"/>
                <a:cs typeface="Times New Roman"/>
              </a:rPr>
              <a:t>LVGL input device driver</a:t>
            </a:r>
            <a:endParaRPr lang="en-US" sz="24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A9E0C0-088A-EBA6-D53C-C83A7A672CE7}"/>
              </a:ext>
            </a:extLst>
          </p:cNvPr>
          <p:cNvSpPr txBox="1"/>
          <p:nvPr/>
        </p:nvSpPr>
        <p:spPr>
          <a:xfrm>
            <a:off x="642937" y="1843087"/>
            <a:ext cx="68294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Times New Roman"/>
                <a:ea typeface="Calibri"/>
                <a:cs typeface="Calibri"/>
              </a:rPr>
              <a:t>Touchscreen Support with GT911</a:t>
            </a:r>
            <a:endParaRPr lang="en-US" sz="2800">
              <a:latin typeface="Times New Roman"/>
              <a:ea typeface="Calibri"/>
              <a:cs typeface="Calibri"/>
            </a:endParaRPr>
          </a:p>
        </p:txBody>
      </p:sp>
      <p:pic>
        <p:nvPicPr>
          <p:cNvPr id="2" name="Picture 1" descr="A close-up of a circuit board&#10;&#10;AI-generated content may be incorrect.">
            <a:extLst>
              <a:ext uri="{FF2B5EF4-FFF2-40B4-BE49-F238E27FC236}">
                <a16:creationId xmlns:a16="http://schemas.microsoft.com/office/drawing/2014/main" id="{E419C69B-164A-B6D3-AD0F-266C9764EE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5639" y="2576945"/>
            <a:ext cx="64293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0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7279771" y="1028700"/>
            <a:ext cx="987759" cy="987759"/>
          </a:xfrm>
          <a:custGeom>
            <a:avLst/>
            <a:gdLst/>
            <a:ahLst/>
            <a:cxnLst/>
            <a:rect l="l" t="t" r="r" b="b"/>
            <a:pathLst>
              <a:path w="987759" h="987759">
                <a:moveTo>
                  <a:pt x="0" y="0"/>
                </a:moveTo>
                <a:lnTo>
                  <a:pt x="987758" y="0"/>
                </a:lnTo>
                <a:lnTo>
                  <a:pt x="987758" y="987759"/>
                </a:lnTo>
                <a:lnTo>
                  <a:pt x="0" y="987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16494336" y="-85509"/>
            <a:ext cx="1885321" cy="10287002"/>
            <a:chOff x="0" y="0"/>
            <a:chExt cx="812800" cy="29761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59164" y="295129"/>
            <a:ext cx="5880999" cy="826126"/>
            <a:chOff x="0" y="0"/>
            <a:chExt cx="7841332" cy="110150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841332" cy="1101501"/>
              <a:chOff x="0" y="0"/>
              <a:chExt cx="2644881" cy="37153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644881" cy="371536"/>
              </a:xfrm>
              <a:custGeom>
                <a:avLst/>
                <a:gdLst/>
                <a:ahLst/>
                <a:cxnLst/>
                <a:rect l="l" t="t" r="r" b="b"/>
                <a:pathLst>
                  <a:path w="2644881" h="371536">
                    <a:moveTo>
                      <a:pt x="17008" y="0"/>
                    </a:moveTo>
                    <a:lnTo>
                      <a:pt x="2627874" y="0"/>
                    </a:lnTo>
                    <a:cubicBezTo>
                      <a:pt x="2632384" y="0"/>
                      <a:pt x="2636710" y="1792"/>
                      <a:pt x="2639900" y="4981"/>
                    </a:cubicBezTo>
                    <a:cubicBezTo>
                      <a:pt x="2643089" y="8171"/>
                      <a:pt x="2644881" y="12497"/>
                      <a:pt x="2644881" y="17008"/>
                    </a:cubicBezTo>
                    <a:lnTo>
                      <a:pt x="2644881" y="354529"/>
                    </a:lnTo>
                    <a:cubicBezTo>
                      <a:pt x="2644881" y="359039"/>
                      <a:pt x="2643089" y="363365"/>
                      <a:pt x="2639900" y="366555"/>
                    </a:cubicBezTo>
                    <a:cubicBezTo>
                      <a:pt x="2636710" y="369744"/>
                      <a:pt x="2632384" y="371536"/>
                      <a:pt x="2627874" y="371536"/>
                    </a:cubicBezTo>
                    <a:lnTo>
                      <a:pt x="17008" y="371536"/>
                    </a:lnTo>
                    <a:cubicBezTo>
                      <a:pt x="12497" y="371536"/>
                      <a:pt x="8171" y="369744"/>
                      <a:pt x="4981" y="366555"/>
                    </a:cubicBezTo>
                    <a:cubicBezTo>
                      <a:pt x="1792" y="363365"/>
                      <a:pt x="0" y="359039"/>
                      <a:pt x="0" y="354529"/>
                    </a:cubicBezTo>
                    <a:lnTo>
                      <a:pt x="0" y="17008"/>
                    </a:lnTo>
                    <a:cubicBezTo>
                      <a:pt x="0" y="12497"/>
                      <a:pt x="1792" y="8171"/>
                      <a:pt x="4981" y="4981"/>
                    </a:cubicBezTo>
                    <a:cubicBezTo>
                      <a:pt x="8171" y="1792"/>
                      <a:pt x="12497" y="0"/>
                      <a:pt x="17008" y="0"/>
                    </a:cubicBezTo>
                    <a:close/>
                  </a:path>
                </a:pathLst>
              </a:custGeom>
              <a:solidFill>
                <a:srgbClr val="1F6D5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2644881" cy="419161"/>
              </a:xfrm>
              <a:prstGeom prst="rect">
                <a:avLst/>
              </a:prstGeom>
            </p:spPr>
            <p:txBody>
              <a:bodyPr lIns="99448" tIns="99448" rIns="99448" bIns="99448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346373" y="278179"/>
              <a:ext cx="714858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5"/>
                </a:lnSpc>
              </a:pPr>
              <a:r>
                <a:rPr lang="en-US" sz="3050">
                  <a:solidFill>
                    <a:srgbClr val="FFFFFF"/>
                  </a:solidFill>
                  <a:latin typeface="Raleway Bold"/>
                </a:rPr>
                <a:t>Open Discussion</a:t>
              </a:r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453500" y="498879"/>
            <a:ext cx="3610579" cy="610638"/>
          </a:xfrm>
          <a:custGeom>
            <a:avLst/>
            <a:gdLst/>
            <a:ahLst/>
            <a:cxnLst/>
            <a:rect l="l" t="t" r="r" b="b"/>
            <a:pathLst>
              <a:path w="3610579" h="610638">
                <a:moveTo>
                  <a:pt x="0" y="0"/>
                </a:moveTo>
                <a:lnTo>
                  <a:pt x="3610579" y="0"/>
                </a:lnTo>
                <a:lnTo>
                  <a:pt x="3610579" y="610638"/>
                </a:lnTo>
                <a:lnTo>
                  <a:pt x="0" y="6106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23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7249775" y="804198"/>
            <a:ext cx="1038225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3190600-B1F5-4395-4C61-9354029D1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552990"/>
              </p:ext>
            </p:extLst>
          </p:nvPr>
        </p:nvGraphicFramePr>
        <p:xfrm>
          <a:off x="800100" y="3274695"/>
          <a:ext cx="13827997" cy="27432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725988">
                  <a:extLst>
                    <a:ext uri="{9D8B030D-6E8A-4147-A177-3AD203B41FA5}">
                      <a16:colId xmlns:a16="http://schemas.microsoft.com/office/drawing/2014/main" val="957121177"/>
                    </a:ext>
                  </a:extLst>
                </a:gridCol>
                <a:gridCol w="5492677">
                  <a:extLst>
                    <a:ext uri="{9D8B030D-6E8A-4147-A177-3AD203B41FA5}">
                      <a16:colId xmlns:a16="http://schemas.microsoft.com/office/drawing/2014/main" val="2882469206"/>
                    </a:ext>
                  </a:extLst>
                </a:gridCol>
                <a:gridCol w="4609332">
                  <a:extLst>
                    <a:ext uri="{9D8B030D-6E8A-4147-A177-3AD203B41FA5}">
                      <a16:colId xmlns:a16="http://schemas.microsoft.com/office/drawing/2014/main" val="12794198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/>
                        <a:t>Aspect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b="1"/>
                        <a:t>Before (Legacy UI / No LVGL)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b="1"/>
                        <a:t>After (With LVGL on Zephyr)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1663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/>
                        <a:t>UI Performance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Laggy transitions, static UI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Smooth 60 FPS animations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0218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/>
                        <a:t>Dev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Manual rendering, low reusability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Reusable widgets, theme engine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269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/>
                        <a:t>Resource Usage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High CPU, memory constraints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~40% lower CPU usage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386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/>
                        <a:t>Portability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Hard to adapt across products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Easily portable across SKUs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9886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/>
                        <a:t>User Experience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Functional but basic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Modern, touch-friendly, intuitive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435441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4949D77-185F-525F-6DF7-E121DB9F7D1A}"/>
              </a:ext>
            </a:extLst>
          </p:cNvPr>
          <p:cNvSpPr txBox="1"/>
          <p:nvPr/>
        </p:nvSpPr>
        <p:spPr>
          <a:xfrm>
            <a:off x="685800" y="2314575"/>
            <a:ext cx="72866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Times New Roman"/>
                <a:ea typeface="Calibri"/>
                <a:cs typeface="Calibri"/>
              </a:rPr>
              <a:t>LVGL Impact – Before vs After Integration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38" name="Picture 37" descr="A close-up of a logo&#10;&#10;AI-generated content may be incorrect.">
            <a:extLst>
              <a:ext uri="{FF2B5EF4-FFF2-40B4-BE49-F238E27FC236}">
                <a16:creationId xmlns:a16="http://schemas.microsoft.com/office/drawing/2014/main" id="{B3C0DC48-9FA2-246A-E68C-34249E1F5A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9538" y="6629400"/>
            <a:ext cx="8105775" cy="27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28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E3404-E1C4-9493-6D7A-B31C21106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704339A8-2671-04DA-6193-4E8202C93F79}"/>
              </a:ext>
            </a:extLst>
          </p:cNvPr>
          <p:cNvSpPr/>
          <p:nvPr/>
        </p:nvSpPr>
        <p:spPr>
          <a:xfrm>
            <a:off x="17279771" y="1028700"/>
            <a:ext cx="987759" cy="987759"/>
          </a:xfrm>
          <a:custGeom>
            <a:avLst/>
            <a:gdLst/>
            <a:ahLst/>
            <a:cxnLst/>
            <a:rect l="l" t="t" r="r" b="b"/>
            <a:pathLst>
              <a:path w="987759" h="987759">
                <a:moveTo>
                  <a:pt x="0" y="0"/>
                </a:moveTo>
                <a:lnTo>
                  <a:pt x="987758" y="0"/>
                </a:lnTo>
                <a:lnTo>
                  <a:pt x="987758" y="987759"/>
                </a:lnTo>
                <a:lnTo>
                  <a:pt x="0" y="987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D876AD56-BB2E-0E08-3AED-407EC04B2D47}"/>
              </a:ext>
            </a:extLst>
          </p:cNvPr>
          <p:cNvGrpSpPr/>
          <p:nvPr/>
        </p:nvGrpSpPr>
        <p:grpSpPr>
          <a:xfrm rot="-10800000">
            <a:off x="16494336" y="-85509"/>
            <a:ext cx="1885321" cy="10287002"/>
            <a:chOff x="0" y="0"/>
            <a:chExt cx="812800" cy="297610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4966B48-59D7-F9E8-1BE3-92071F914A6C}"/>
                </a:ext>
              </a:extLst>
            </p:cNvPr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EA3D6A1-8133-2A62-1F86-D25A05B6112E}"/>
                </a:ext>
              </a:extLst>
            </p:cNvPr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9ACA8E6B-B939-45CB-09A4-86744DAE07EE}"/>
              </a:ext>
            </a:extLst>
          </p:cNvPr>
          <p:cNvGrpSpPr/>
          <p:nvPr/>
        </p:nvGrpSpPr>
        <p:grpSpPr>
          <a:xfrm>
            <a:off x="10059164" y="295129"/>
            <a:ext cx="5880999" cy="826126"/>
            <a:chOff x="0" y="0"/>
            <a:chExt cx="7841332" cy="1101501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A4670DFA-8F9C-546C-25AF-DDAF5667DABE}"/>
                </a:ext>
              </a:extLst>
            </p:cNvPr>
            <p:cNvGrpSpPr/>
            <p:nvPr/>
          </p:nvGrpSpPr>
          <p:grpSpPr>
            <a:xfrm>
              <a:off x="0" y="0"/>
              <a:ext cx="7841332" cy="1101501"/>
              <a:chOff x="0" y="0"/>
              <a:chExt cx="2644881" cy="37153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D7A21955-43EE-C8F4-106B-B22B062910D4}"/>
                  </a:ext>
                </a:extLst>
              </p:cNvPr>
              <p:cNvSpPr/>
              <p:nvPr/>
            </p:nvSpPr>
            <p:spPr>
              <a:xfrm>
                <a:off x="0" y="0"/>
                <a:ext cx="2644881" cy="371536"/>
              </a:xfrm>
              <a:custGeom>
                <a:avLst/>
                <a:gdLst/>
                <a:ahLst/>
                <a:cxnLst/>
                <a:rect l="l" t="t" r="r" b="b"/>
                <a:pathLst>
                  <a:path w="2644881" h="371536">
                    <a:moveTo>
                      <a:pt x="17008" y="0"/>
                    </a:moveTo>
                    <a:lnTo>
                      <a:pt x="2627874" y="0"/>
                    </a:lnTo>
                    <a:cubicBezTo>
                      <a:pt x="2632384" y="0"/>
                      <a:pt x="2636710" y="1792"/>
                      <a:pt x="2639900" y="4981"/>
                    </a:cubicBezTo>
                    <a:cubicBezTo>
                      <a:pt x="2643089" y="8171"/>
                      <a:pt x="2644881" y="12497"/>
                      <a:pt x="2644881" y="17008"/>
                    </a:cubicBezTo>
                    <a:lnTo>
                      <a:pt x="2644881" y="354529"/>
                    </a:lnTo>
                    <a:cubicBezTo>
                      <a:pt x="2644881" y="359039"/>
                      <a:pt x="2643089" y="363365"/>
                      <a:pt x="2639900" y="366555"/>
                    </a:cubicBezTo>
                    <a:cubicBezTo>
                      <a:pt x="2636710" y="369744"/>
                      <a:pt x="2632384" y="371536"/>
                      <a:pt x="2627874" y="371536"/>
                    </a:cubicBezTo>
                    <a:lnTo>
                      <a:pt x="17008" y="371536"/>
                    </a:lnTo>
                    <a:cubicBezTo>
                      <a:pt x="12497" y="371536"/>
                      <a:pt x="8171" y="369744"/>
                      <a:pt x="4981" y="366555"/>
                    </a:cubicBezTo>
                    <a:cubicBezTo>
                      <a:pt x="1792" y="363365"/>
                      <a:pt x="0" y="359039"/>
                      <a:pt x="0" y="354529"/>
                    </a:cubicBezTo>
                    <a:lnTo>
                      <a:pt x="0" y="17008"/>
                    </a:lnTo>
                    <a:cubicBezTo>
                      <a:pt x="0" y="12497"/>
                      <a:pt x="1792" y="8171"/>
                      <a:pt x="4981" y="4981"/>
                    </a:cubicBezTo>
                    <a:cubicBezTo>
                      <a:pt x="8171" y="1792"/>
                      <a:pt x="12497" y="0"/>
                      <a:pt x="17008" y="0"/>
                    </a:cubicBezTo>
                    <a:close/>
                  </a:path>
                </a:pathLst>
              </a:custGeom>
              <a:solidFill>
                <a:srgbClr val="1F6D5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6E84DE36-0311-DB0A-BAF7-D0BF3DA9A04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644881" cy="419161"/>
              </a:xfrm>
              <a:prstGeom prst="rect">
                <a:avLst/>
              </a:prstGeom>
            </p:spPr>
            <p:txBody>
              <a:bodyPr lIns="99448" tIns="99448" rIns="99448" bIns="99448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84AE3ECA-AC91-1AD5-4BD9-CAA18D854B3E}"/>
                </a:ext>
              </a:extLst>
            </p:cNvPr>
            <p:cNvSpPr txBox="1"/>
            <p:nvPr/>
          </p:nvSpPr>
          <p:spPr>
            <a:xfrm>
              <a:off x="346373" y="278179"/>
              <a:ext cx="714858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5"/>
                </a:lnSpc>
              </a:pPr>
              <a:r>
                <a:rPr lang="en-US" sz="3050">
                  <a:solidFill>
                    <a:srgbClr val="FFFFFF"/>
                  </a:solidFill>
                  <a:latin typeface="Raleway Bold"/>
                </a:rPr>
                <a:t>Open Discussion</a:t>
              </a:r>
              <a:endParaRPr lang="en-US"/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8B76485E-2E39-21E9-C9C7-7A9622D038F8}"/>
              </a:ext>
            </a:extLst>
          </p:cNvPr>
          <p:cNvSpPr/>
          <p:nvPr/>
        </p:nvSpPr>
        <p:spPr>
          <a:xfrm>
            <a:off x="453500" y="498879"/>
            <a:ext cx="3610579" cy="610638"/>
          </a:xfrm>
          <a:custGeom>
            <a:avLst/>
            <a:gdLst/>
            <a:ahLst/>
            <a:cxnLst/>
            <a:rect l="l" t="t" r="r" b="b"/>
            <a:pathLst>
              <a:path w="3610579" h="610638">
                <a:moveTo>
                  <a:pt x="0" y="0"/>
                </a:moveTo>
                <a:lnTo>
                  <a:pt x="3610579" y="0"/>
                </a:lnTo>
                <a:lnTo>
                  <a:pt x="3610579" y="610638"/>
                </a:lnTo>
                <a:lnTo>
                  <a:pt x="0" y="6106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23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221DFD12-0CEB-DB9A-02D7-A7C69E99CFEA}"/>
              </a:ext>
            </a:extLst>
          </p:cNvPr>
          <p:cNvSpPr/>
          <p:nvPr/>
        </p:nvSpPr>
        <p:spPr>
          <a:xfrm>
            <a:off x="17249775" y="804198"/>
            <a:ext cx="1038225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0F299C-7B3E-1108-ADF7-FBFA0F153BD4}"/>
              </a:ext>
            </a:extLst>
          </p:cNvPr>
          <p:cNvSpPr txBox="1"/>
          <p:nvPr/>
        </p:nvSpPr>
        <p:spPr>
          <a:xfrm>
            <a:off x="642937" y="1585912"/>
            <a:ext cx="68294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Times New Roman"/>
                <a:ea typeface="+mn-lt"/>
                <a:cs typeface="+mn-lt"/>
              </a:rPr>
              <a:t>Conclusion</a:t>
            </a:r>
            <a:endParaRPr lang="en-US" sz="2800" b="1">
              <a:latin typeface="Times New Roman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74E354-CE54-5720-8B15-71D914A99919}"/>
              </a:ext>
            </a:extLst>
          </p:cNvPr>
          <p:cNvSpPr txBox="1"/>
          <p:nvPr/>
        </p:nvSpPr>
        <p:spPr>
          <a:xfrm>
            <a:off x="640400" y="2290407"/>
            <a:ext cx="1364456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Times New Roman"/>
                <a:ea typeface="+mn-lt"/>
                <a:cs typeface="+mn-lt"/>
              </a:rPr>
              <a:t>"From hardware to user experience, this project showcases how Zephyr RTOS and LVGL together enable reliable, responsive, and modern industrial-grade HMIs on constrained embedded platforms."</a:t>
            </a:r>
            <a:endParaRPr lang="en-US" sz="2400">
              <a:latin typeface="Times New Roman"/>
              <a:cs typeface="Times New Roman"/>
            </a:endParaRPr>
          </a:p>
          <a:p>
            <a:pPr algn="l"/>
            <a:endParaRPr lang="en-GB" sz="2400">
              <a:latin typeface="Times New Roman"/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45683-FEBB-2C16-ACF9-DC5304DEE7AB}"/>
              </a:ext>
            </a:extLst>
          </p:cNvPr>
          <p:cNvSpPr txBox="1"/>
          <p:nvPr/>
        </p:nvSpPr>
        <p:spPr>
          <a:xfrm>
            <a:off x="653737" y="3436548"/>
            <a:ext cx="1364456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>
                <a:latin typeface="Times New Roman"/>
                <a:cs typeface="Times New Roman"/>
              </a:rPr>
              <a:t>Key Takeaways:</a:t>
            </a:r>
            <a:endParaRPr lang="en-US" sz="2400">
              <a:latin typeface="Times New Roman"/>
              <a:cs typeface="Times New Roman"/>
            </a:endParaRPr>
          </a:p>
          <a:p>
            <a:endParaRPr lang="en-GB" sz="2400" b="1">
              <a:latin typeface="Times New Roman"/>
              <a:ea typeface="+mn-lt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GB" sz="2400" b="1">
                <a:latin typeface="Times New Roman"/>
                <a:ea typeface="+mn-lt"/>
                <a:cs typeface="+mn-lt"/>
              </a:rPr>
              <a:t>Zephyr RTOS</a:t>
            </a:r>
            <a:r>
              <a:rPr lang="en-GB" sz="2400">
                <a:latin typeface="Times New Roman"/>
                <a:ea typeface="+mn-lt"/>
                <a:cs typeface="+mn-lt"/>
              </a:rPr>
              <a:t> brings real-time performance, modularity, and hardware abstraction.</a:t>
            </a:r>
            <a:endParaRPr lang="en-GB" sz="240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GB" sz="2400" b="1">
              <a:latin typeface="Times New Roman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2400" b="1">
                <a:latin typeface="Times New Roman"/>
                <a:ea typeface="+mn-lt"/>
                <a:cs typeface="+mn-lt"/>
              </a:rPr>
              <a:t>LVGL</a:t>
            </a:r>
            <a:r>
              <a:rPr lang="en-GB" sz="2400">
                <a:latin typeface="Times New Roman"/>
                <a:ea typeface="+mn-lt"/>
                <a:cs typeface="+mn-lt"/>
              </a:rPr>
              <a:t> empowers developers to create rich, intuitive UIs on MCUs without bloating resources.</a:t>
            </a:r>
            <a:endParaRPr lang="en-GB" sz="240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GB" sz="2400" b="1">
              <a:latin typeface="Times New Roman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2400" b="1">
                <a:latin typeface="Times New Roman"/>
                <a:ea typeface="+mn-lt"/>
                <a:cs typeface="+mn-lt"/>
              </a:rPr>
              <a:t>GT911 touch integration</a:t>
            </a:r>
            <a:r>
              <a:rPr lang="en-GB" sz="2400">
                <a:latin typeface="Times New Roman"/>
                <a:ea typeface="+mn-lt"/>
                <a:cs typeface="+mn-lt"/>
              </a:rPr>
              <a:t> completes the user experience, bringing interactivity to embedded displays.</a:t>
            </a:r>
            <a:endParaRPr lang="en-GB" sz="240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GB" sz="2400">
              <a:latin typeface="Times New Roman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2400">
                <a:latin typeface="Times New Roman"/>
                <a:ea typeface="+mn-lt"/>
                <a:cs typeface="+mn-lt"/>
              </a:rPr>
              <a:t>The result: </a:t>
            </a:r>
            <a:r>
              <a:rPr lang="en-GB" sz="2400" b="1">
                <a:latin typeface="Times New Roman"/>
                <a:ea typeface="+mn-lt"/>
                <a:cs typeface="+mn-lt"/>
              </a:rPr>
              <a:t>a scalable, low-power HMI stack</a:t>
            </a:r>
            <a:r>
              <a:rPr lang="en-GB" sz="2400">
                <a:latin typeface="Times New Roman"/>
                <a:ea typeface="+mn-lt"/>
                <a:cs typeface="+mn-lt"/>
              </a:rPr>
              <a:t> ready for industrial, medical, and consumer-grade products.</a:t>
            </a:r>
            <a:endParaRPr lang="en-GB" sz="2400">
              <a:latin typeface="Times New Roman"/>
              <a:cs typeface="Times New Roman"/>
            </a:endParaRPr>
          </a:p>
        </p:txBody>
      </p:sp>
      <p:pic>
        <p:nvPicPr>
          <p:cNvPr id="22" name="Picture 21" descr="A close-up of a smart phone&#10;&#10;AI-generated content may be incorrect.">
            <a:extLst>
              <a:ext uri="{FF2B5EF4-FFF2-40B4-BE49-F238E27FC236}">
                <a16:creationId xmlns:a16="http://schemas.microsoft.com/office/drawing/2014/main" id="{EC60551D-3582-6C06-6DE6-11B954A0B4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2887" y="6953250"/>
            <a:ext cx="8077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6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7279771" y="1028700"/>
            <a:ext cx="987759" cy="987759"/>
          </a:xfrm>
          <a:custGeom>
            <a:avLst/>
            <a:gdLst/>
            <a:ahLst/>
            <a:cxnLst/>
            <a:rect l="l" t="t" r="r" b="b"/>
            <a:pathLst>
              <a:path w="987759" h="987759">
                <a:moveTo>
                  <a:pt x="0" y="0"/>
                </a:moveTo>
                <a:lnTo>
                  <a:pt x="987758" y="0"/>
                </a:lnTo>
                <a:lnTo>
                  <a:pt x="987758" y="987759"/>
                </a:lnTo>
                <a:lnTo>
                  <a:pt x="0" y="987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16494336" y="-85509"/>
            <a:ext cx="1885321" cy="10287002"/>
            <a:chOff x="0" y="0"/>
            <a:chExt cx="812800" cy="29761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59164" y="495154"/>
            <a:ext cx="5880999" cy="826126"/>
            <a:chOff x="0" y="0"/>
            <a:chExt cx="7841332" cy="110150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841332" cy="1101501"/>
              <a:chOff x="0" y="0"/>
              <a:chExt cx="2644881" cy="37153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644881" cy="371536"/>
              </a:xfrm>
              <a:custGeom>
                <a:avLst/>
                <a:gdLst/>
                <a:ahLst/>
                <a:cxnLst/>
                <a:rect l="l" t="t" r="r" b="b"/>
                <a:pathLst>
                  <a:path w="2644881" h="371536">
                    <a:moveTo>
                      <a:pt x="17008" y="0"/>
                    </a:moveTo>
                    <a:lnTo>
                      <a:pt x="2627874" y="0"/>
                    </a:lnTo>
                    <a:cubicBezTo>
                      <a:pt x="2632384" y="0"/>
                      <a:pt x="2636710" y="1792"/>
                      <a:pt x="2639900" y="4981"/>
                    </a:cubicBezTo>
                    <a:cubicBezTo>
                      <a:pt x="2643089" y="8171"/>
                      <a:pt x="2644881" y="12497"/>
                      <a:pt x="2644881" y="17008"/>
                    </a:cubicBezTo>
                    <a:lnTo>
                      <a:pt x="2644881" y="354529"/>
                    </a:lnTo>
                    <a:cubicBezTo>
                      <a:pt x="2644881" y="359039"/>
                      <a:pt x="2643089" y="363365"/>
                      <a:pt x="2639900" y="366555"/>
                    </a:cubicBezTo>
                    <a:cubicBezTo>
                      <a:pt x="2636710" y="369744"/>
                      <a:pt x="2632384" y="371536"/>
                      <a:pt x="2627874" y="371536"/>
                    </a:cubicBezTo>
                    <a:lnTo>
                      <a:pt x="17008" y="371536"/>
                    </a:lnTo>
                    <a:cubicBezTo>
                      <a:pt x="12497" y="371536"/>
                      <a:pt x="8171" y="369744"/>
                      <a:pt x="4981" y="366555"/>
                    </a:cubicBezTo>
                    <a:cubicBezTo>
                      <a:pt x="1792" y="363365"/>
                      <a:pt x="0" y="359039"/>
                      <a:pt x="0" y="354529"/>
                    </a:cubicBezTo>
                    <a:lnTo>
                      <a:pt x="0" y="17008"/>
                    </a:lnTo>
                    <a:cubicBezTo>
                      <a:pt x="0" y="12497"/>
                      <a:pt x="1792" y="8171"/>
                      <a:pt x="4981" y="4981"/>
                    </a:cubicBezTo>
                    <a:cubicBezTo>
                      <a:pt x="8171" y="1792"/>
                      <a:pt x="12497" y="0"/>
                      <a:pt x="17008" y="0"/>
                    </a:cubicBezTo>
                    <a:close/>
                  </a:path>
                </a:pathLst>
              </a:custGeom>
              <a:solidFill>
                <a:srgbClr val="1F6D5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2644881" cy="419161"/>
              </a:xfrm>
              <a:prstGeom prst="rect">
                <a:avLst/>
              </a:prstGeom>
            </p:spPr>
            <p:txBody>
              <a:bodyPr lIns="99448" tIns="99448" rIns="99448" bIns="99448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346373" y="278179"/>
              <a:ext cx="714858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5"/>
                </a:lnSpc>
              </a:pPr>
              <a:r>
                <a:rPr lang="en-US" sz="3050">
                  <a:solidFill>
                    <a:srgbClr val="FFFFFF"/>
                  </a:solidFill>
                  <a:latin typeface="Raleway Bold"/>
                </a:rPr>
                <a:t>Open Discussion</a:t>
              </a:r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453500" y="498879"/>
            <a:ext cx="3610579" cy="610638"/>
          </a:xfrm>
          <a:custGeom>
            <a:avLst/>
            <a:gdLst/>
            <a:ahLst/>
            <a:cxnLst/>
            <a:rect l="l" t="t" r="r" b="b"/>
            <a:pathLst>
              <a:path w="3610579" h="610638">
                <a:moveTo>
                  <a:pt x="0" y="0"/>
                </a:moveTo>
                <a:lnTo>
                  <a:pt x="3610579" y="0"/>
                </a:lnTo>
                <a:lnTo>
                  <a:pt x="3610579" y="610638"/>
                </a:lnTo>
                <a:lnTo>
                  <a:pt x="0" y="6106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23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7249775" y="804198"/>
            <a:ext cx="1038225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26054" y="3038808"/>
            <a:ext cx="1449452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>
                <a:latin typeface="Times New Roman"/>
                <a:ea typeface="+mn-lt"/>
                <a:cs typeface="+mn-lt"/>
              </a:rPr>
              <a:t>This project focuses on porting a MIPI DSI LCD driver to the Zephyr RTOS for a Renesas platform. It emphasizes the use of the LVGL library for GUI development and aims for optimized performance in real-time applications.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A1DD9E-439C-5795-5DB6-CF3EE1B18623}"/>
              </a:ext>
            </a:extLst>
          </p:cNvPr>
          <p:cNvSpPr txBox="1"/>
          <p:nvPr/>
        </p:nvSpPr>
        <p:spPr>
          <a:xfrm>
            <a:off x="1128713" y="2052638"/>
            <a:ext cx="1449452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latin typeface="Times New Roman"/>
                <a:ea typeface="+mn-lt"/>
                <a:cs typeface="+mn-lt"/>
              </a:rPr>
              <a:t>About the Project : 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14" name="Picture 13" descr="A blue electronic device with a screen and wires&#10;&#10;AI-generated content may be incorrect.">
            <a:extLst>
              <a:ext uri="{FF2B5EF4-FFF2-40B4-BE49-F238E27FC236}">
                <a16:creationId xmlns:a16="http://schemas.microsoft.com/office/drawing/2014/main" id="{DA130600-D5CE-2970-870B-AC741C4DD4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637" y="4014788"/>
            <a:ext cx="7620000" cy="58864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9B87DD-D73E-6357-E91E-D0F3D629A750}"/>
              </a:ext>
            </a:extLst>
          </p:cNvPr>
          <p:cNvSpPr txBox="1"/>
          <p:nvPr/>
        </p:nvSpPr>
        <p:spPr>
          <a:xfrm>
            <a:off x="1140342" y="4567569"/>
            <a:ext cx="6879283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latin typeface="Times New Roman"/>
                <a:ea typeface="+mn-lt"/>
                <a:cs typeface="+mn-lt"/>
              </a:rPr>
              <a:t>Porting to Zephyr RTOS ensures better resource management, scalability, and real-time performance of the MIPI DSI driver. </a:t>
            </a:r>
            <a:endParaRPr lang="en-US">
              <a:latin typeface="Times New Roman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Times New Roman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Times New Roman"/>
                <a:ea typeface="+mn-lt"/>
                <a:cs typeface="+mn-lt"/>
              </a:rPr>
              <a:t>This transition leverages Zephyr's modularity, allowing for versatile application development while maintaining low power consumption.</a:t>
            </a:r>
          </a:p>
          <a:p>
            <a:pPr marL="457200" indent="-457200">
              <a:buFont typeface="Arial"/>
              <a:buChar char="•"/>
            </a:pPr>
            <a:endParaRPr lang="en-US" sz="2400">
              <a:latin typeface="Times New Roman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Times New Roman"/>
                <a:ea typeface="+mn-lt"/>
                <a:cs typeface="+mn-lt"/>
              </a:rPr>
              <a:t>Unlocking stunning visuals with LVGL (Light and Versatile Graphics Library) enabling rich, interactive, and user-friendly GUIs.</a:t>
            </a:r>
          </a:p>
        </p:txBody>
      </p:sp>
    </p:spTree>
    <p:extLst>
      <p:ext uri="{BB962C8B-B14F-4D97-AF65-F5344CB8AC3E}">
        <p14:creationId xmlns:p14="http://schemas.microsoft.com/office/powerpoint/2010/main" val="3489857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7279771" y="1028700"/>
            <a:ext cx="987759" cy="987759"/>
          </a:xfrm>
          <a:custGeom>
            <a:avLst/>
            <a:gdLst/>
            <a:ahLst/>
            <a:cxnLst/>
            <a:rect l="l" t="t" r="r" b="b"/>
            <a:pathLst>
              <a:path w="987759" h="987759">
                <a:moveTo>
                  <a:pt x="0" y="0"/>
                </a:moveTo>
                <a:lnTo>
                  <a:pt x="987758" y="0"/>
                </a:lnTo>
                <a:lnTo>
                  <a:pt x="987758" y="987759"/>
                </a:lnTo>
                <a:lnTo>
                  <a:pt x="0" y="987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16494336" y="-85509"/>
            <a:ext cx="1885321" cy="10287002"/>
            <a:chOff x="0" y="0"/>
            <a:chExt cx="812800" cy="29761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16301" y="499917"/>
            <a:ext cx="5880999" cy="826126"/>
            <a:chOff x="0" y="0"/>
            <a:chExt cx="7841332" cy="110150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841332" cy="1101501"/>
              <a:chOff x="0" y="0"/>
              <a:chExt cx="2644881" cy="37153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644881" cy="371536"/>
              </a:xfrm>
              <a:custGeom>
                <a:avLst/>
                <a:gdLst/>
                <a:ahLst/>
                <a:cxnLst/>
                <a:rect l="l" t="t" r="r" b="b"/>
                <a:pathLst>
                  <a:path w="2644881" h="371536">
                    <a:moveTo>
                      <a:pt x="17008" y="0"/>
                    </a:moveTo>
                    <a:lnTo>
                      <a:pt x="2627874" y="0"/>
                    </a:lnTo>
                    <a:cubicBezTo>
                      <a:pt x="2632384" y="0"/>
                      <a:pt x="2636710" y="1792"/>
                      <a:pt x="2639900" y="4981"/>
                    </a:cubicBezTo>
                    <a:cubicBezTo>
                      <a:pt x="2643089" y="8171"/>
                      <a:pt x="2644881" y="12497"/>
                      <a:pt x="2644881" y="17008"/>
                    </a:cubicBezTo>
                    <a:lnTo>
                      <a:pt x="2644881" y="354529"/>
                    </a:lnTo>
                    <a:cubicBezTo>
                      <a:pt x="2644881" y="359039"/>
                      <a:pt x="2643089" y="363365"/>
                      <a:pt x="2639900" y="366555"/>
                    </a:cubicBezTo>
                    <a:cubicBezTo>
                      <a:pt x="2636710" y="369744"/>
                      <a:pt x="2632384" y="371536"/>
                      <a:pt x="2627874" y="371536"/>
                    </a:cubicBezTo>
                    <a:lnTo>
                      <a:pt x="17008" y="371536"/>
                    </a:lnTo>
                    <a:cubicBezTo>
                      <a:pt x="12497" y="371536"/>
                      <a:pt x="8171" y="369744"/>
                      <a:pt x="4981" y="366555"/>
                    </a:cubicBezTo>
                    <a:cubicBezTo>
                      <a:pt x="1792" y="363365"/>
                      <a:pt x="0" y="359039"/>
                      <a:pt x="0" y="354529"/>
                    </a:cubicBezTo>
                    <a:lnTo>
                      <a:pt x="0" y="17008"/>
                    </a:lnTo>
                    <a:cubicBezTo>
                      <a:pt x="0" y="12497"/>
                      <a:pt x="1792" y="8171"/>
                      <a:pt x="4981" y="4981"/>
                    </a:cubicBezTo>
                    <a:cubicBezTo>
                      <a:pt x="8171" y="1792"/>
                      <a:pt x="12497" y="0"/>
                      <a:pt x="17008" y="0"/>
                    </a:cubicBezTo>
                    <a:close/>
                  </a:path>
                </a:pathLst>
              </a:custGeom>
              <a:solidFill>
                <a:srgbClr val="1F6D5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2644881" cy="419161"/>
              </a:xfrm>
              <a:prstGeom prst="rect">
                <a:avLst/>
              </a:prstGeom>
            </p:spPr>
            <p:txBody>
              <a:bodyPr lIns="99448" tIns="99448" rIns="99448" bIns="99448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346373" y="278179"/>
              <a:ext cx="714858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5"/>
                </a:lnSpc>
              </a:pPr>
              <a:r>
                <a:rPr lang="en-US" sz="3050">
                  <a:solidFill>
                    <a:srgbClr val="FFFFFF"/>
                  </a:solidFill>
                  <a:latin typeface="Raleway Bold"/>
                </a:rPr>
                <a:t>Open Discussion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453500" y="498879"/>
            <a:ext cx="3610579" cy="610638"/>
          </a:xfrm>
          <a:custGeom>
            <a:avLst/>
            <a:gdLst/>
            <a:ahLst/>
            <a:cxnLst/>
            <a:rect l="l" t="t" r="r" b="b"/>
            <a:pathLst>
              <a:path w="3610579" h="610638">
                <a:moveTo>
                  <a:pt x="0" y="0"/>
                </a:moveTo>
                <a:lnTo>
                  <a:pt x="3610579" y="0"/>
                </a:lnTo>
                <a:lnTo>
                  <a:pt x="3610579" y="610638"/>
                </a:lnTo>
                <a:lnTo>
                  <a:pt x="0" y="6106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23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7249775" y="804198"/>
            <a:ext cx="1038225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43000" y="2324100"/>
            <a:ext cx="1449452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latin typeface="Times New Roman"/>
                <a:ea typeface="Calibri"/>
                <a:cs typeface="Calibri"/>
              </a:rPr>
              <a:t>Introduction to HMI</a:t>
            </a:r>
            <a:endParaRPr lang="en-US" sz="2800"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09687" y="2880013"/>
            <a:ext cx="11834813" cy="22601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n-US" sz="2400">
                <a:latin typeface="Times New Roman"/>
                <a:ea typeface="+mn-lt"/>
                <a:cs typeface="+mn-lt"/>
              </a:rPr>
              <a:t>Human-Machine Interfaces (HMIs) are the front-end for machine control and monitoring.</a:t>
            </a:r>
            <a:endParaRPr lang="en-US">
              <a:latin typeface="Calibri"/>
              <a:ea typeface="+mn-lt"/>
              <a:cs typeface="+mn-lt"/>
            </a:endParaRP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n-US" sz="2400">
                <a:latin typeface="Times New Roman"/>
                <a:ea typeface="+mn-lt"/>
                <a:cs typeface="+mn-lt"/>
              </a:rPr>
              <a:t>Widely used in industrial systems: PLCs, robotics, and factory automation.</a:t>
            </a:r>
            <a:endParaRPr lang="en-US">
              <a:latin typeface="Calibri"/>
              <a:ea typeface="+mn-lt"/>
              <a:cs typeface="+mn-lt"/>
            </a:endParaRP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n-US" sz="2400">
                <a:latin typeface="Times New Roman"/>
                <a:ea typeface="+mn-lt"/>
                <a:cs typeface="+mn-lt"/>
              </a:rPr>
              <a:t>Industrial HMIs demand </a:t>
            </a:r>
            <a:r>
              <a:rPr lang="en-US" sz="2400" b="1">
                <a:latin typeface="Times New Roman"/>
                <a:ea typeface="+mn-lt"/>
                <a:cs typeface="+mn-lt"/>
              </a:rPr>
              <a:t>reliability</a:t>
            </a:r>
            <a:r>
              <a:rPr lang="en-US" sz="2400">
                <a:latin typeface="Times New Roman"/>
                <a:ea typeface="+mn-lt"/>
                <a:cs typeface="+mn-lt"/>
              </a:rPr>
              <a:t>, </a:t>
            </a:r>
            <a:r>
              <a:rPr lang="en-US" sz="2400" b="1">
                <a:latin typeface="Times New Roman"/>
                <a:ea typeface="+mn-lt"/>
                <a:cs typeface="+mn-lt"/>
              </a:rPr>
              <a:t>responsiveness</a:t>
            </a:r>
            <a:r>
              <a:rPr lang="en-US" sz="2400">
                <a:latin typeface="Times New Roman"/>
                <a:ea typeface="+mn-lt"/>
                <a:cs typeface="+mn-lt"/>
              </a:rPr>
              <a:t>, and </a:t>
            </a:r>
            <a:r>
              <a:rPr lang="en-US" sz="2400" b="1">
                <a:latin typeface="Times New Roman"/>
                <a:ea typeface="+mn-lt"/>
                <a:cs typeface="+mn-lt"/>
              </a:rPr>
              <a:t>longevity</a:t>
            </a:r>
            <a:r>
              <a:rPr lang="en-US" sz="2400">
                <a:latin typeface="Times New Roman"/>
                <a:ea typeface="+mn-lt"/>
                <a:cs typeface="+mn-lt"/>
              </a:rPr>
              <a:t>.</a:t>
            </a:r>
            <a:endParaRPr lang="en-US">
              <a:latin typeface="Calibri"/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864855-CA87-49AC-E248-6A56D9E05119}"/>
              </a:ext>
            </a:extLst>
          </p:cNvPr>
          <p:cNvSpPr txBox="1"/>
          <p:nvPr/>
        </p:nvSpPr>
        <p:spPr>
          <a:xfrm>
            <a:off x="1143000" y="5340061"/>
            <a:ext cx="1449452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2800" b="1">
                <a:latin typeface="Times New Roman"/>
                <a:ea typeface="Calibri"/>
                <a:cs typeface="Calibri"/>
              </a:rPr>
              <a:t>Challenges with Traditional HMIs</a:t>
            </a:r>
            <a:r>
              <a:rPr lang="en-US" sz="2800">
                <a:latin typeface="Times New Roman"/>
                <a:ea typeface="Calibri"/>
                <a:cs typeface="Calibri"/>
              </a:rPr>
              <a:t> 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CC6A3B-7C9E-F8A9-CCC4-E49021690570}"/>
              </a:ext>
            </a:extLst>
          </p:cNvPr>
          <p:cNvSpPr txBox="1"/>
          <p:nvPr/>
        </p:nvSpPr>
        <p:spPr>
          <a:xfrm>
            <a:off x="1305358" y="5848782"/>
            <a:ext cx="11653404" cy="21957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n-US" sz="2400">
                <a:latin typeface="Times New Roman"/>
                <a:cs typeface="Arial"/>
              </a:rPr>
              <a:t>High cost and proprietary platforms.​</a:t>
            </a:r>
            <a:endParaRPr lang="en-US" sz="2400">
              <a:latin typeface="Times New Roman"/>
              <a:ea typeface="Calibri"/>
              <a:cs typeface="Arial"/>
            </a:endParaRP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n-US" sz="2400">
                <a:latin typeface="Times New Roman"/>
                <a:cs typeface="Arial"/>
              </a:rPr>
              <a:t>Complex integration with embedded hardware.​</a:t>
            </a:r>
            <a:endParaRPr lang="en-US" sz="2400">
              <a:latin typeface="Times New Roman"/>
              <a:ea typeface="Calibri"/>
              <a:cs typeface="Arial"/>
            </a:endParaRP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n-US" sz="2400">
                <a:latin typeface="Times New Roman"/>
                <a:cs typeface="Arial"/>
              </a:rPr>
              <a:t>Limited flexibility and scalability.</a:t>
            </a:r>
            <a:endParaRPr lang="en-US" sz="2400">
              <a:latin typeface="Times New Roman"/>
              <a:ea typeface="Calibri"/>
              <a:cs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C7E9201-B5CC-7675-5B99-F98989997C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3191" y="4416743"/>
            <a:ext cx="5343525" cy="4680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0700" y="-9525"/>
            <a:ext cx="13506600" cy="114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9454"/>
              </a:lnSpc>
            </a:pPr>
            <a:endParaRPr lang="en-US" sz="6000">
              <a:solidFill>
                <a:srgbClr val="006065"/>
              </a:solidFill>
              <a:latin typeface="HK Grotesk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7279771" y="1028700"/>
            <a:ext cx="987759" cy="987759"/>
          </a:xfrm>
          <a:custGeom>
            <a:avLst/>
            <a:gdLst/>
            <a:ahLst/>
            <a:cxnLst/>
            <a:rect l="l" t="t" r="r" b="b"/>
            <a:pathLst>
              <a:path w="987759" h="987759">
                <a:moveTo>
                  <a:pt x="0" y="0"/>
                </a:moveTo>
                <a:lnTo>
                  <a:pt x="987758" y="0"/>
                </a:lnTo>
                <a:lnTo>
                  <a:pt x="987758" y="987759"/>
                </a:lnTo>
                <a:lnTo>
                  <a:pt x="0" y="987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16494336" y="-85509"/>
            <a:ext cx="1885321" cy="10287002"/>
            <a:chOff x="0" y="0"/>
            <a:chExt cx="812800" cy="29761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16301" y="560877"/>
            <a:ext cx="5880999" cy="826126"/>
            <a:chOff x="0" y="0"/>
            <a:chExt cx="7841332" cy="110150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841332" cy="1101501"/>
              <a:chOff x="0" y="0"/>
              <a:chExt cx="2644881" cy="37153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644881" cy="371536"/>
              </a:xfrm>
              <a:custGeom>
                <a:avLst/>
                <a:gdLst/>
                <a:ahLst/>
                <a:cxnLst/>
                <a:rect l="l" t="t" r="r" b="b"/>
                <a:pathLst>
                  <a:path w="2644881" h="371536">
                    <a:moveTo>
                      <a:pt x="17008" y="0"/>
                    </a:moveTo>
                    <a:lnTo>
                      <a:pt x="2627874" y="0"/>
                    </a:lnTo>
                    <a:cubicBezTo>
                      <a:pt x="2632384" y="0"/>
                      <a:pt x="2636710" y="1792"/>
                      <a:pt x="2639900" y="4981"/>
                    </a:cubicBezTo>
                    <a:cubicBezTo>
                      <a:pt x="2643089" y="8171"/>
                      <a:pt x="2644881" y="12497"/>
                      <a:pt x="2644881" y="17008"/>
                    </a:cubicBezTo>
                    <a:lnTo>
                      <a:pt x="2644881" y="354529"/>
                    </a:lnTo>
                    <a:cubicBezTo>
                      <a:pt x="2644881" y="359039"/>
                      <a:pt x="2643089" y="363365"/>
                      <a:pt x="2639900" y="366555"/>
                    </a:cubicBezTo>
                    <a:cubicBezTo>
                      <a:pt x="2636710" y="369744"/>
                      <a:pt x="2632384" y="371536"/>
                      <a:pt x="2627874" y="371536"/>
                    </a:cubicBezTo>
                    <a:lnTo>
                      <a:pt x="17008" y="371536"/>
                    </a:lnTo>
                    <a:cubicBezTo>
                      <a:pt x="12497" y="371536"/>
                      <a:pt x="8171" y="369744"/>
                      <a:pt x="4981" y="366555"/>
                    </a:cubicBezTo>
                    <a:cubicBezTo>
                      <a:pt x="1792" y="363365"/>
                      <a:pt x="0" y="359039"/>
                      <a:pt x="0" y="354529"/>
                    </a:cubicBezTo>
                    <a:lnTo>
                      <a:pt x="0" y="17008"/>
                    </a:lnTo>
                    <a:cubicBezTo>
                      <a:pt x="0" y="12497"/>
                      <a:pt x="1792" y="8171"/>
                      <a:pt x="4981" y="4981"/>
                    </a:cubicBezTo>
                    <a:cubicBezTo>
                      <a:pt x="8171" y="1792"/>
                      <a:pt x="12497" y="0"/>
                      <a:pt x="17008" y="0"/>
                    </a:cubicBezTo>
                    <a:close/>
                  </a:path>
                </a:pathLst>
              </a:custGeom>
              <a:solidFill>
                <a:srgbClr val="1F6D5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2644881" cy="419161"/>
              </a:xfrm>
              <a:prstGeom prst="rect">
                <a:avLst/>
              </a:prstGeom>
            </p:spPr>
            <p:txBody>
              <a:bodyPr lIns="99448" tIns="99448" rIns="99448" bIns="99448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346373" y="278179"/>
              <a:ext cx="714858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5"/>
                </a:lnSpc>
              </a:pPr>
              <a:r>
                <a:rPr lang="en-US" sz="3050">
                  <a:solidFill>
                    <a:srgbClr val="FFFFFF"/>
                  </a:solidFill>
                  <a:latin typeface="Raleway Bold"/>
                </a:rPr>
                <a:t>Open Discussion</a:t>
              </a:r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453500" y="498879"/>
            <a:ext cx="3610579" cy="610638"/>
          </a:xfrm>
          <a:custGeom>
            <a:avLst/>
            <a:gdLst/>
            <a:ahLst/>
            <a:cxnLst/>
            <a:rect l="l" t="t" r="r" b="b"/>
            <a:pathLst>
              <a:path w="3610579" h="610638">
                <a:moveTo>
                  <a:pt x="0" y="0"/>
                </a:moveTo>
                <a:lnTo>
                  <a:pt x="3610579" y="0"/>
                </a:lnTo>
                <a:lnTo>
                  <a:pt x="3610579" y="610638"/>
                </a:lnTo>
                <a:lnTo>
                  <a:pt x="0" y="6106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23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7249775" y="804198"/>
            <a:ext cx="1038225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92271" y="3575238"/>
            <a:ext cx="7993709" cy="22419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>
                <a:latin typeface="Times New Roman"/>
                <a:ea typeface="+mn-lt"/>
                <a:cs typeface="+mn-lt"/>
              </a:rPr>
              <a:t>Open-source RTOS under the Linux Foundation.</a:t>
            </a:r>
            <a:endParaRPr lang="en-US"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>
                <a:latin typeface="Times New Roman"/>
                <a:ea typeface="+mn-lt"/>
                <a:cs typeface="+mn-lt"/>
              </a:rPr>
              <a:t>Lightweight, secure, and scalable.</a:t>
            </a:r>
            <a:endParaRPr lang="en-US">
              <a:latin typeface="Calibri"/>
              <a:ea typeface="+mn-lt"/>
              <a:cs typeface="+mn-lt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>
                <a:latin typeface="Times New Roman"/>
                <a:ea typeface="+mn-lt"/>
                <a:cs typeface="+mn-lt"/>
              </a:rPr>
              <a:t>Supports over 450 boards, ARM, RISC-V, x86, etc.</a:t>
            </a:r>
            <a:endParaRPr lang="en-US" sz="2400">
              <a:latin typeface="Times New Roman"/>
              <a:cs typeface="Times New Roman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>
                <a:latin typeface="Times New Roman"/>
                <a:ea typeface="+mn-lt"/>
                <a:cs typeface="+mn-lt"/>
              </a:rPr>
              <a:t>Community backed with long-term support (LTS).</a:t>
            </a:r>
            <a:endParaRPr lang="en-US" sz="2400">
              <a:latin typeface="Times New Roman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7000E5-43F5-1438-67BB-CA20C10C9EBA}"/>
              </a:ext>
            </a:extLst>
          </p:cNvPr>
          <p:cNvSpPr txBox="1"/>
          <p:nvPr/>
        </p:nvSpPr>
        <p:spPr>
          <a:xfrm>
            <a:off x="987136" y="2622840"/>
            <a:ext cx="480499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latin typeface="Times New Roman"/>
                <a:ea typeface="Calibri"/>
                <a:cs typeface="Calibri"/>
              </a:rPr>
              <a:t>What is Zephyr RTOS?</a:t>
            </a:r>
            <a:endParaRPr lang="en-US" sz="2800">
              <a:latin typeface="Times New Roman"/>
              <a:ea typeface="Calibri"/>
              <a:cs typeface="Calibri"/>
            </a:endParaRPr>
          </a:p>
        </p:txBody>
      </p:sp>
      <p:pic>
        <p:nvPicPr>
          <p:cNvPr id="13" name="Picture 12" descr="A logo on a dark background&#10;&#10;AI-generated content may be incorrect.">
            <a:extLst>
              <a:ext uri="{FF2B5EF4-FFF2-40B4-BE49-F238E27FC236}">
                <a16:creationId xmlns:a16="http://schemas.microsoft.com/office/drawing/2014/main" id="{0A7A7E0B-0AB8-5190-E8B9-5A9CE8E82E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8618" y="2791257"/>
            <a:ext cx="5787390" cy="331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39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AD09D-B7A1-D7B6-DA5E-727EDC710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284528D2-B428-355D-95AE-D17B0135C109}"/>
              </a:ext>
            </a:extLst>
          </p:cNvPr>
          <p:cNvSpPr/>
          <p:nvPr/>
        </p:nvSpPr>
        <p:spPr>
          <a:xfrm>
            <a:off x="17279771" y="1028700"/>
            <a:ext cx="987759" cy="987759"/>
          </a:xfrm>
          <a:custGeom>
            <a:avLst/>
            <a:gdLst/>
            <a:ahLst/>
            <a:cxnLst/>
            <a:rect l="l" t="t" r="r" b="b"/>
            <a:pathLst>
              <a:path w="987759" h="987759">
                <a:moveTo>
                  <a:pt x="0" y="0"/>
                </a:moveTo>
                <a:lnTo>
                  <a:pt x="987758" y="0"/>
                </a:lnTo>
                <a:lnTo>
                  <a:pt x="987758" y="987759"/>
                </a:lnTo>
                <a:lnTo>
                  <a:pt x="0" y="987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A6DE4E8-7066-ED7D-2583-E8BB3C768668}"/>
              </a:ext>
            </a:extLst>
          </p:cNvPr>
          <p:cNvGrpSpPr/>
          <p:nvPr/>
        </p:nvGrpSpPr>
        <p:grpSpPr>
          <a:xfrm rot="-10800000">
            <a:off x="16494336" y="-85509"/>
            <a:ext cx="1885321" cy="10287002"/>
            <a:chOff x="0" y="0"/>
            <a:chExt cx="812800" cy="297610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72FC270-409F-25E4-F519-9105D40F798B}"/>
                </a:ext>
              </a:extLst>
            </p:cNvPr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74F11493-89AB-E754-3452-42DF2929E34D}"/>
                </a:ext>
              </a:extLst>
            </p:cNvPr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7609EBA6-0419-AF3B-7616-EDE3A2E9948D}"/>
              </a:ext>
            </a:extLst>
          </p:cNvPr>
          <p:cNvGrpSpPr/>
          <p:nvPr/>
        </p:nvGrpSpPr>
        <p:grpSpPr>
          <a:xfrm>
            <a:off x="10122981" y="499917"/>
            <a:ext cx="5880999" cy="826126"/>
            <a:chOff x="0" y="0"/>
            <a:chExt cx="7841332" cy="1101501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48BE063D-E3E5-0267-4E7F-791782EC509B}"/>
                </a:ext>
              </a:extLst>
            </p:cNvPr>
            <p:cNvGrpSpPr/>
            <p:nvPr/>
          </p:nvGrpSpPr>
          <p:grpSpPr>
            <a:xfrm>
              <a:off x="0" y="0"/>
              <a:ext cx="7841332" cy="1101501"/>
              <a:chOff x="0" y="0"/>
              <a:chExt cx="2644881" cy="37153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1D3167DE-C90F-4FE2-69A6-EDF371496433}"/>
                  </a:ext>
                </a:extLst>
              </p:cNvPr>
              <p:cNvSpPr/>
              <p:nvPr/>
            </p:nvSpPr>
            <p:spPr>
              <a:xfrm>
                <a:off x="0" y="0"/>
                <a:ext cx="2644881" cy="371536"/>
              </a:xfrm>
              <a:custGeom>
                <a:avLst/>
                <a:gdLst/>
                <a:ahLst/>
                <a:cxnLst/>
                <a:rect l="l" t="t" r="r" b="b"/>
                <a:pathLst>
                  <a:path w="2644881" h="371536">
                    <a:moveTo>
                      <a:pt x="17008" y="0"/>
                    </a:moveTo>
                    <a:lnTo>
                      <a:pt x="2627874" y="0"/>
                    </a:lnTo>
                    <a:cubicBezTo>
                      <a:pt x="2632384" y="0"/>
                      <a:pt x="2636710" y="1792"/>
                      <a:pt x="2639900" y="4981"/>
                    </a:cubicBezTo>
                    <a:cubicBezTo>
                      <a:pt x="2643089" y="8171"/>
                      <a:pt x="2644881" y="12497"/>
                      <a:pt x="2644881" y="17008"/>
                    </a:cubicBezTo>
                    <a:lnTo>
                      <a:pt x="2644881" y="354529"/>
                    </a:lnTo>
                    <a:cubicBezTo>
                      <a:pt x="2644881" y="359039"/>
                      <a:pt x="2643089" y="363365"/>
                      <a:pt x="2639900" y="366555"/>
                    </a:cubicBezTo>
                    <a:cubicBezTo>
                      <a:pt x="2636710" y="369744"/>
                      <a:pt x="2632384" y="371536"/>
                      <a:pt x="2627874" y="371536"/>
                    </a:cubicBezTo>
                    <a:lnTo>
                      <a:pt x="17008" y="371536"/>
                    </a:lnTo>
                    <a:cubicBezTo>
                      <a:pt x="12497" y="371536"/>
                      <a:pt x="8171" y="369744"/>
                      <a:pt x="4981" y="366555"/>
                    </a:cubicBezTo>
                    <a:cubicBezTo>
                      <a:pt x="1792" y="363365"/>
                      <a:pt x="0" y="359039"/>
                      <a:pt x="0" y="354529"/>
                    </a:cubicBezTo>
                    <a:lnTo>
                      <a:pt x="0" y="17008"/>
                    </a:lnTo>
                    <a:cubicBezTo>
                      <a:pt x="0" y="12497"/>
                      <a:pt x="1792" y="8171"/>
                      <a:pt x="4981" y="4981"/>
                    </a:cubicBezTo>
                    <a:cubicBezTo>
                      <a:pt x="8171" y="1792"/>
                      <a:pt x="12497" y="0"/>
                      <a:pt x="17008" y="0"/>
                    </a:cubicBezTo>
                    <a:close/>
                  </a:path>
                </a:pathLst>
              </a:custGeom>
              <a:solidFill>
                <a:srgbClr val="1F6D5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2B8E3CC9-2E4E-2172-E239-1DFDEBCCF89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644881" cy="419161"/>
              </a:xfrm>
              <a:prstGeom prst="rect">
                <a:avLst/>
              </a:prstGeom>
            </p:spPr>
            <p:txBody>
              <a:bodyPr lIns="99448" tIns="99448" rIns="99448" bIns="99448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584B3F27-B2D6-0E41-0C49-20E56E5EE736}"/>
                </a:ext>
              </a:extLst>
            </p:cNvPr>
            <p:cNvSpPr txBox="1"/>
            <p:nvPr/>
          </p:nvSpPr>
          <p:spPr>
            <a:xfrm>
              <a:off x="346373" y="278179"/>
              <a:ext cx="714858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5"/>
                </a:lnSpc>
              </a:pPr>
              <a:r>
                <a:rPr lang="en-US" sz="3050">
                  <a:solidFill>
                    <a:srgbClr val="FFFFFF"/>
                  </a:solidFill>
                  <a:latin typeface="Raleway Bold"/>
                </a:rPr>
                <a:t>Open Discussion</a:t>
              </a:r>
              <a:endParaRPr lang="en-US"/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B971E4F1-4F34-5D8B-BDC0-89F9171B05C5}"/>
              </a:ext>
            </a:extLst>
          </p:cNvPr>
          <p:cNvSpPr/>
          <p:nvPr/>
        </p:nvSpPr>
        <p:spPr>
          <a:xfrm>
            <a:off x="453500" y="498879"/>
            <a:ext cx="3610579" cy="610638"/>
          </a:xfrm>
          <a:custGeom>
            <a:avLst/>
            <a:gdLst/>
            <a:ahLst/>
            <a:cxnLst/>
            <a:rect l="l" t="t" r="r" b="b"/>
            <a:pathLst>
              <a:path w="3610579" h="610638">
                <a:moveTo>
                  <a:pt x="0" y="0"/>
                </a:moveTo>
                <a:lnTo>
                  <a:pt x="3610579" y="0"/>
                </a:lnTo>
                <a:lnTo>
                  <a:pt x="3610579" y="610638"/>
                </a:lnTo>
                <a:lnTo>
                  <a:pt x="0" y="6106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23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9AAECB19-3C9D-B7AF-7FCA-B288D408146A}"/>
              </a:ext>
            </a:extLst>
          </p:cNvPr>
          <p:cNvSpPr/>
          <p:nvPr/>
        </p:nvSpPr>
        <p:spPr>
          <a:xfrm>
            <a:off x="17249775" y="804198"/>
            <a:ext cx="1038225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A blue screen shot of a computer application&#10;&#10;AI-generated content may be incorrect.">
            <a:extLst>
              <a:ext uri="{FF2B5EF4-FFF2-40B4-BE49-F238E27FC236}">
                <a16:creationId xmlns:a16="http://schemas.microsoft.com/office/drawing/2014/main" id="{F4D136B5-8039-33E6-2539-DD78206978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2498" y="1334799"/>
            <a:ext cx="9578685" cy="82798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609DEA-D7CA-E1B4-7E1F-B6FB4FB285B5}"/>
              </a:ext>
            </a:extLst>
          </p:cNvPr>
          <p:cNvSpPr txBox="1"/>
          <p:nvPr/>
        </p:nvSpPr>
        <p:spPr>
          <a:xfrm>
            <a:off x="369053" y="1522231"/>
            <a:ext cx="612024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Times New Roman"/>
                <a:ea typeface="+mn-lt"/>
                <a:cs typeface="+mn-lt"/>
              </a:rPr>
              <a:t>Zephyr RTOS Architecture – Key Highlights</a:t>
            </a:r>
            <a:endParaRPr lang="en-US" sz="2400" b="1">
              <a:latin typeface="Times New Roman"/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C27CB7-BB38-0FB2-68BB-9979978B5C33}"/>
              </a:ext>
            </a:extLst>
          </p:cNvPr>
          <p:cNvSpPr txBox="1"/>
          <p:nvPr/>
        </p:nvSpPr>
        <p:spPr>
          <a:xfrm>
            <a:off x="368878" y="1992457"/>
            <a:ext cx="6224153" cy="68557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1" dirty="0">
                <a:latin typeface="Times New Roman"/>
                <a:cs typeface="Times New Roman"/>
              </a:rPr>
              <a:t>Application Services</a:t>
            </a:r>
            <a:endParaRPr lang="en-US" sz="2000" dirty="0">
              <a:latin typeface="Times New Roman"/>
              <a:ea typeface="Calibri"/>
              <a:cs typeface="Times New Roman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Hosts user applications and logic.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Interfaces with high-level APIs and protocols (e.g., </a:t>
            </a:r>
            <a:r>
              <a:rPr lang="en-US" b="1" dirty="0">
                <a:latin typeface="Times New Roman"/>
                <a:cs typeface="Times New Roman"/>
              </a:rPr>
              <a:t>LWM2M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b="1" dirty="0">
                <a:latin typeface="Times New Roman"/>
                <a:cs typeface="Times New Roman"/>
              </a:rPr>
              <a:t>MQTT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b="1" dirty="0">
                <a:latin typeface="Times New Roman"/>
                <a:cs typeface="Times New Roman"/>
              </a:rPr>
              <a:t>HTTP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b="1" dirty="0">
                <a:latin typeface="Times New Roman"/>
                <a:cs typeface="Times New Roman"/>
              </a:rPr>
              <a:t>CoAP</a:t>
            </a:r>
            <a:r>
              <a:rPr lang="en-US" dirty="0">
                <a:latin typeface="Times New Roman"/>
                <a:cs typeface="Times New Roman"/>
              </a:rPr>
              <a:t>).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Secure communication supported via </a:t>
            </a:r>
            <a:r>
              <a:rPr lang="en-US" b="1" dirty="0">
                <a:latin typeface="Times New Roman"/>
                <a:cs typeface="Times New Roman"/>
              </a:rPr>
              <a:t>DTLS</a:t>
            </a:r>
            <a:r>
              <a:rPr lang="en-US" dirty="0">
                <a:latin typeface="Times New Roman"/>
                <a:cs typeface="Times New Roman"/>
              </a:rPr>
              <a:t> and </a:t>
            </a:r>
            <a:r>
              <a:rPr lang="en-US" b="1" dirty="0">
                <a:latin typeface="Times New Roman"/>
                <a:cs typeface="Times New Roman"/>
              </a:rPr>
              <a:t>TLS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endParaRPr lang="en-US" dirty="0">
              <a:latin typeface="Times New Roman"/>
              <a:ea typeface="Calibri"/>
              <a:cs typeface="Calibri"/>
            </a:endParaRPr>
          </a:p>
          <a:p>
            <a:endParaRPr lang="en-US" dirty="0">
              <a:latin typeface="Times New Roman"/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2000" b="1" dirty="0">
                <a:latin typeface="Times New Roman"/>
                <a:cs typeface="Times New Roman"/>
              </a:rPr>
              <a:t>OS Services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b="1" dirty="0">
                <a:latin typeface="Times New Roman"/>
                <a:cs typeface="Times New Roman"/>
              </a:rPr>
              <a:t>Networking Stack</a:t>
            </a:r>
            <a:r>
              <a:rPr lang="en-US" dirty="0">
                <a:latin typeface="Times New Roman"/>
                <a:cs typeface="Times New Roman"/>
              </a:rPr>
              <a:t>: Supports 6LoWPAN, BLE, Thread, Wi-Fi, IEEE 802.15.4, and NFC.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b="1" dirty="0">
                <a:latin typeface="Times New Roman"/>
                <a:cs typeface="Times New Roman"/>
              </a:rPr>
              <a:t>Device Management</a:t>
            </a:r>
            <a:r>
              <a:rPr lang="en-US" dirty="0">
                <a:latin typeface="Times New Roman"/>
                <a:cs typeface="Times New Roman"/>
              </a:rPr>
              <a:t>: Integrated for remote and local management features.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Times New Roman"/>
                <a:cs typeface="Times New Roman"/>
              </a:rPr>
              <a:t>Low-Level API Access</a:t>
            </a:r>
            <a:r>
              <a:rPr lang="en-US" dirty="0">
                <a:latin typeface="Times New Roman"/>
                <a:cs typeface="Times New Roman"/>
              </a:rPr>
              <a:t>: Direct access to system-level resources (I2C, SPI, UART, GPIO, File System, etc.).</a:t>
            </a:r>
          </a:p>
          <a:p>
            <a:endParaRPr lang="en-US" dirty="0">
              <a:latin typeface="Times New Roman"/>
              <a:ea typeface="Calibri"/>
              <a:cs typeface="Calibri"/>
            </a:endParaRPr>
          </a:p>
          <a:p>
            <a:endParaRPr lang="en-US" dirty="0">
              <a:latin typeface="Times New Roman"/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2000" b="1" dirty="0">
                <a:latin typeface="Times New Roman"/>
                <a:cs typeface="Times New Roman"/>
              </a:rPr>
              <a:t>Kernel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marL="228600" indent="-228600">
              <a:spcAft>
                <a:spcPts val="500"/>
              </a:spcAft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Provides core </a:t>
            </a:r>
            <a:r>
              <a:rPr lang="en-US" b="1" dirty="0">
                <a:latin typeface="Times New Roman"/>
                <a:cs typeface="Times New Roman"/>
              </a:rPr>
              <a:t>scheduling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b="1" dirty="0">
                <a:latin typeface="Times New Roman"/>
                <a:cs typeface="Times New Roman"/>
              </a:rPr>
              <a:t>power management</a:t>
            </a:r>
            <a:r>
              <a:rPr lang="en-US" dirty="0">
                <a:latin typeface="Times New Roman"/>
                <a:cs typeface="Times New Roman"/>
              </a:rPr>
              <a:t>, and </a:t>
            </a:r>
            <a:r>
              <a:rPr lang="en-US" b="1" dirty="0">
                <a:latin typeface="Times New Roman"/>
                <a:cs typeface="Times New Roman"/>
              </a:rPr>
              <a:t>thread handling</a:t>
            </a:r>
            <a:r>
              <a:rPr lang="en-US" dirty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228600" indent="-22860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Hardware abstraction through platform-specific components like </a:t>
            </a:r>
            <a:r>
              <a:rPr lang="en-US" b="1" dirty="0">
                <a:latin typeface="Times New Roman"/>
                <a:cs typeface="Times New Roman"/>
              </a:rPr>
              <a:t>Radios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b="1" dirty="0">
                <a:latin typeface="Times New Roman"/>
                <a:cs typeface="Times New Roman"/>
              </a:rPr>
              <a:t>Sensors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b="1" dirty="0">
                <a:latin typeface="Times New Roman"/>
                <a:cs typeface="Times New Roman"/>
              </a:rPr>
              <a:t>Crypto HW</a:t>
            </a:r>
            <a:r>
              <a:rPr lang="en-US" dirty="0">
                <a:latin typeface="Times New Roman"/>
                <a:cs typeface="Times New Roman"/>
              </a:rPr>
              <a:t>, and </a:t>
            </a:r>
            <a:r>
              <a:rPr lang="en-US" b="1" dirty="0">
                <a:latin typeface="Times New Roman"/>
                <a:cs typeface="Times New Roman"/>
              </a:rPr>
              <a:t>Flash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973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D9C2D-CCC3-D3A9-1D59-F1CDFD60A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71F0ABA-2444-0094-0ED6-38365146E56D}"/>
              </a:ext>
            </a:extLst>
          </p:cNvPr>
          <p:cNvSpPr txBox="1"/>
          <p:nvPr/>
        </p:nvSpPr>
        <p:spPr>
          <a:xfrm>
            <a:off x="2390700" y="-9525"/>
            <a:ext cx="13506600" cy="114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9454"/>
              </a:lnSpc>
            </a:pPr>
            <a:endParaRPr lang="en-US" sz="6000">
              <a:solidFill>
                <a:srgbClr val="006065"/>
              </a:solidFill>
              <a:latin typeface="HK Grotesk Bold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90EA06B-CC9D-B710-115F-B64C0DACAD67}"/>
              </a:ext>
            </a:extLst>
          </p:cNvPr>
          <p:cNvSpPr/>
          <p:nvPr/>
        </p:nvSpPr>
        <p:spPr>
          <a:xfrm>
            <a:off x="17279771" y="1028700"/>
            <a:ext cx="987759" cy="987759"/>
          </a:xfrm>
          <a:custGeom>
            <a:avLst/>
            <a:gdLst/>
            <a:ahLst/>
            <a:cxnLst/>
            <a:rect l="l" t="t" r="r" b="b"/>
            <a:pathLst>
              <a:path w="987759" h="987759">
                <a:moveTo>
                  <a:pt x="0" y="0"/>
                </a:moveTo>
                <a:lnTo>
                  <a:pt x="987758" y="0"/>
                </a:lnTo>
                <a:lnTo>
                  <a:pt x="987758" y="987759"/>
                </a:lnTo>
                <a:lnTo>
                  <a:pt x="0" y="987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9CC66A21-F4A7-248B-96B9-3D473CFA50C0}"/>
              </a:ext>
            </a:extLst>
          </p:cNvPr>
          <p:cNvGrpSpPr/>
          <p:nvPr/>
        </p:nvGrpSpPr>
        <p:grpSpPr>
          <a:xfrm rot="-10800000">
            <a:off x="16494336" y="-85509"/>
            <a:ext cx="1885321" cy="10287002"/>
            <a:chOff x="0" y="0"/>
            <a:chExt cx="812800" cy="297610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8F5E795-0C26-D087-7105-188C300DE5C1}"/>
                </a:ext>
              </a:extLst>
            </p:cNvPr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DE376E2-B247-8168-4A4C-89807EDC24E8}"/>
                </a:ext>
              </a:extLst>
            </p:cNvPr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EAE0D4AC-60AC-4EDC-16BE-CDDD4E99D162}"/>
              </a:ext>
            </a:extLst>
          </p:cNvPr>
          <p:cNvGrpSpPr/>
          <p:nvPr/>
        </p:nvGrpSpPr>
        <p:grpSpPr>
          <a:xfrm>
            <a:off x="10016301" y="560877"/>
            <a:ext cx="5880999" cy="826126"/>
            <a:chOff x="0" y="0"/>
            <a:chExt cx="7841332" cy="1101501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8A049D82-9EE8-497F-1336-D44D9106F833}"/>
                </a:ext>
              </a:extLst>
            </p:cNvPr>
            <p:cNvGrpSpPr/>
            <p:nvPr/>
          </p:nvGrpSpPr>
          <p:grpSpPr>
            <a:xfrm>
              <a:off x="0" y="0"/>
              <a:ext cx="7841332" cy="1101501"/>
              <a:chOff x="0" y="0"/>
              <a:chExt cx="2644881" cy="37153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11EC4AB1-6EFF-A267-4D92-28EC9668071C}"/>
                  </a:ext>
                </a:extLst>
              </p:cNvPr>
              <p:cNvSpPr/>
              <p:nvPr/>
            </p:nvSpPr>
            <p:spPr>
              <a:xfrm>
                <a:off x="0" y="0"/>
                <a:ext cx="2644881" cy="371536"/>
              </a:xfrm>
              <a:custGeom>
                <a:avLst/>
                <a:gdLst/>
                <a:ahLst/>
                <a:cxnLst/>
                <a:rect l="l" t="t" r="r" b="b"/>
                <a:pathLst>
                  <a:path w="2644881" h="371536">
                    <a:moveTo>
                      <a:pt x="17008" y="0"/>
                    </a:moveTo>
                    <a:lnTo>
                      <a:pt x="2627874" y="0"/>
                    </a:lnTo>
                    <a:cubicBezTo>
                      <a:pt x="2632384" y="0"/>
                      <a:pt x="2636710" y="1792"/>
                      <a:pt x="2639900" y="4981"/>
                    </a:cubicBezTo>
                    <a:cubicBezTo>
                      <a:pt x="2643089" y="8171"/>
                      <a:pt x="2644881" y="12497"/>
                      <a:pt x="2644881" y="17008"/>
                    </a:cubicBezTo>
                    <a:lnTo>
                      <a:pt x="2644881" y="354529"/>
                    </a:lnTo>
                    <a:cubicBezTo>
                      <a:pt x="2644881" y="359039"/>
                      <a:pt x="2643089" y="363365"/>
                      <a:pt x="2639900" y="366555"/>
                    </a:cubicBezTo>
                    <a:cubicBezTo>
                      <a:pt x="2636710" y="369744"/>
                      <a:pt x="2632384" y="371536"/>
                      <a:pt x="2627874" y="371536"/>
                    </a:cubicBezTo>
                    <a:lnTo>
                      <a:pt x="17008" y="371536"/>
                    </a:lnTo>
                    <a:cubicBezTo>
                      <a:pt x="12497" y="371536"/>
                      <a:pt x="8171" y="369744"/>
                      <a:pt x="4981" y="366555"/>
                    </a:cubicBezTo>
                    <a:cubicBezTo>
                      <a:pt x="1792" y="363365"/>
                      <a:pt x="0" y="359039"/>
                      <a:pt x="0" y="354529"/>
                    </a:cubicBezTo>
                    <a:lnTo>
                      <a:pt x="0" y="17008"/>
                    </a:lnTo>
                    <a:cubicBezTo>
                      <a:pt x="0" y="12497"/>
                      <a:pt x="1792" y="8171"/>
                      <a:pt x="4981" y="4981"/>
                    </a:cubicBezTo>
                    <a:cubicBezTo>
                      <a:pt x="8171" y="1792"/>
                      <a:pt x="12497" y="0"/>
                      <a:pt x="17008" y="0"/>
                    </a:cubicBezTo>
                    <a:close/>
                  </a:path>
                </a:pathLst>
              </a:custGeom>
              <a:solidFill>
                <a:srgbClr val="1F6D5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9280C0DE-F6D1-D371-27FE-9433924FA1A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644881" cy="419161"/>
              </a:xfrm>
              <a:prstGeom prst="rect">
                <a:avLst/>
              </a:prstGeom>
            </p:spPr>
            <p:txBody>
              <a:bodyPr lIns="99448" tIns="99448" rIns="99448" bIns="99448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614215F0-E48A-2248-F67F-4BE2AE44E159}"/>
                </a:ext>
              </a:extLst>
            </p:cNvPr>
            <p:cNvSpPr txBox="1"/>
            <p:nvPr/>
          </p:nvSpPr>
          <p:spPr>
            <a:xfrm>
              <a:off x="346373" y="278179"/>
              <a:ext cx="714858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5"/>
                </a:lnSpc>
              </a:pPr>
              <a:r>
                <a:rPr lang="en-US" sz="3050">
                  <a:solidFill>
                    <a:srgbClr val="FFFFFF"/>
                  </a:solidFill>
                  <a:latin typeface="Raleway Bold"/>
                </a:rPr>
                <a:t>Open Discussion</a:t>
              </a:r>
              <a:endParaRPr lang="en-US"/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3EB26B59-9068-483E-1EDC-98AEB92D8B99}"/>
              </a:ext>
            </a:extLst>
          </p:cNvPr>
          <p:cNvSpPr/>
          <p:nvPr/>
        </p:nvSpPr>
        <p:spPr>
          <a:xfrm>
            <a:off x="453500" y="498879"/>
            <a:ext cx="3610579" cy="610638"/>
          </a:xfrm>
          <a:custGeom>
            <a:avLst/>
            <a:gdLst/>
            <a:ahLst/>
            <a:cxnLst/>
            <a:rect l="l" t="t" r="r" b="b"/>
            <a:pathLst>
              <a:path w="3610579" h="610638">
                <a:moveTo>
                  <a:pt x="0" y="0"/>
                </a:moveTo>
                <a:lnTo>
                  <a:pt x="3610579" y="0"/>
                </a:lnTo>
                <a:lnTo>
                  <a:pt x="3610579" y="610638"/>
                </a:lnTo>
                <a:lnTo>
                  <a:pt x="0" y="6106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23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E5B85F96-C250-498B-36B8-E68A33BF2B30}"/>
              </a:ext>
            </a:extLst>
          </p:cNvPr>
          <p:cNvSpPr/>
          <p:nvPr/>
        </p:nvSpPr>
        <p:spPr>
          <a:xfrm>
            <a:off x="17249775" y="804198"/>
            <a:ext cx="1038225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7B0752-0669-7CAF-5ED5-356636305C0B}"/>
              </a:ext>
            </a:extLst>
          </p:cNvPr>
          <p:cNvSpPr txBox="1"/>
          <p:nvPr/>
        </p:nvSpPr>
        <p:spPr>
          <a:xfrm>
            <a:off x="1026102" y="1843520"/>
            <a:ext cx="28696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latin typeface="Times New Roman"/>
                <a:ea typeface="+mn-lt"/>
                <a:cs typeface="+mn-lt"/>
              </a:rPr>
              <a:t>What is LVGL?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17BD4C-C3EB-7708-CCBB-28F8D029878E}"/>
              </a:ext>
            </a:extLst>
          </p:cNvPr>
          <p:cNvSpPr txBox="1"/>
          <p:nvPr/>
        </p:nvSpPr>
        <p:spPr>
          <a:xfrm>
            <a:off x="1031237" y="2624470"/>
            <a:ext cx="8379471" cy="24266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AutoNum type="arabicPeriod"/>
            </a:pPr>
            <a:r>
              <a:rPr lang="en-US" sz="2400">
                <a:latin typeface="Times New Roman"/>
                <a:ea typeface="+mn-lt"/>
                <a:cs typeface="+mn-lt"/>
              </a:rPr>
              <a:t>LVGL (Light and Versatile Graphics Library) is a free, open-source GUI library.</a:t>
            </a:r>
            <a:endParaRPr lang="en-US"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>
                <a:latin typeface="Times New Roman"/>
                <a:ea typeface="+mn-lt"/>
                <a:cs typeface="+mn-lt"/>
              </a:rPr>
              <a:t>Designed for MCUs and embedded Linux.</a:t>
            </a:r>
            <a:endParaRPr lang="en-US"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>
                <a:latin typeface="Times New Roman"/>
                <a:ea typeface="+mn-lt"/>
                <a:cs typeface="+mn-lt"/>
              </a:rPr>
              <a:t>Offers widgets: sliders, charts, gauges, buttons.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>
                <a:latin typeface="Times New Roman"/>
                <a:ea typeface="+mn-lt"/>
                <a:cs typeface="+mn-lt"/>
              </a:rPr>
              <a:t>Optimized for performance and small memory footprint.</a:t>
            </a:r>
            <a:endParaRPr lang="en-US" sz="2400">
              <a:latin typeface="Times New Roman"/>
              <a:cs typeface="Times New Roman"/>
            </a:endParaRPr>
          </a:p>
        </p:txBody>
      </p:sp>
      <p:pic>
        <p:nvPicPr>
          <p:cNvPr id="7" name="Picture 6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3B0FA3EE-C3FD-E498-BC6F-2BF86DB35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3493" y="2358217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1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577DE-D3F5-89CC-298E-813F1A234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2501A74-1124-C437-EA52-86DE85CCAD8C}"/>
              </a:ext>
            </a:extLst>
          </p:cNvPr>
          <p:cNvSpPr/>
          <p:nvPr/>
        </p:nvSpPr>
        <p:spPr>
          <a:xfrm>
            <a:off x="17279771" y="1028700"/>
            <a:ext cx="987759" cy="987759"/>
          </a:xfrm>
          <a:custGeom>
            <a:avLst/>
            <a:gdLst/>
            <a:ahLst/>
            <a:cxnLst/>
            <a:rect l="l" t="t" r="r" b="b"/>
            <a:pathLst>
              <a:path w="987759" h="987759">
                <a:moveTo>
                  <a:pt x="0" y="0"/>
                </a:moveTo>
                <a:lnTo>
                  <a:pt x="987758" y="0"/>
                </a:lnTo>
                <a:lnTo>
                  <a:pt x="987758" y="987759"/>
                </a:lnTo>
                <a:lnTo>
                  <a:pt x="0" y="987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4D3584D-46D6-4B2C-4CE1-81C4E218508E}"/>
              </a:ext>
            </a:extLst>
          </p:cNvPr>
          <p:cNvGrpSpPr/>
          <p:nvPr/>
        </p:nvGrpSpPr>
        <p:grpSpPr>
          <a:xfrm rot="-10800000">
            <a:off x="16494336" y="-85509"/>
            <a:ext cx="1885321" cy="10287002"/>
            <a:chOff x="0" y="0"/>
            <a:chExt cx="812800" cy="297610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5DBFBB2-894A-9675-BB53-FE02E8A8FD01}"/>
                </a:ext>
              </a:extLst>
            </p:cNvPr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89E67D9-FDDD-83FF-C738-54FD4EEA81AF}"/>
                </a:ext>
              </a:extLst>
            </p:cNvPr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F4465532-01E5-1285-DE7E-ACD7E0037D7D}"/>
              </a:ext>
            </a:extLst>
          </p:cNvPr>
          <p:cNvGrpSpPr/>
          <p:nvPr/>
        </p:nvGrpSpPr>
        <p:grpSpPr>
          <a:xfrm>
            <a:off x="10122981" y="499917"/>
            <a:ext cx="5880999" cy="826126"/>
            <a:chOff x="0" y="0"/>
            <a:chExt cx="7841332" cy="1101501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30F0BF57-40E9-5DE4-2368-8AEA0B4CFF14}"/>
                </a:ext>
              </a:extLst>
            </p:cNvPr>
            <p:cNvGrpSpPr/>
            <p:nvPr/>
          </p:nvGrpSpPr>
          <p:grpSpPr>
            <a:xfrm>
              <a:off x="0" y="0"/>
              <a:ext cx="7841332" cy="1101501"/>
              <a:chOff x="0" y="0"/>
              <a:chExt cx="2644881" cy="37153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E76431F3-6340-07B6-0C4C-46AC266D0F1A}"/>
                  </a:ext>
                </a:extLst>
              </p:cNvPr>
              <p:cNvSpPr/>
              <p:nvPr/>
            </p:nvSpPr>
            <p:spPr>
              <a:xfrm>
                <a:off x="0" y="0"/>
                <a:ext cx="2644881" cy="371536"/>
              </a:xfrm>
              <a:custGeom>
                <a:avLst/>
                <a:gdLst/>
                <a:ahLst/>
                <a:cxnLst/>
                <a:rect l="l" t="t" r="r" b="b"/>
                <a:pathLst>
                  <a:path w="2644881" h="371536">
                    <a:moveTo>
                      <a:pt x="17008" y="0"/>
                    </a:moveTo>
                    <a:lnTo>
                      <a:pt x="2627874" y="0"/>
                    </a:lnTo>
                    <a:cubicBezTo>
                      <a:pt x="2632384" y="0"/>
                      <a:pt x="2636710" y="1792"/>
                      <a:pt x="2639900" y="4981"/>
                    </a:cubicBezTo>
                    <a:cubicBezTo>
                      <a:pt x="2643089" y="8171"/>
                      <a:pt x="2644881" y="12497"/>
                      <a:pt x="2644881" y="17008"/>
                    </a:cubicBezTo>
                    <a:lnTo>
                      <a:pt x="2644881" y="354529"/>
                    </a:lnTo>
                    <a:cubicBezTo>
                      <a:pt x="2644881" y="359039"/>
                      <a:pt x="2643089" y="363365"/>
                      <a:pt x="2639900" y="366555"/>
                    </a:cubicBezTo>
                    <a:cubicBezTo>
                      <a:pt x="2636710" y="369744"/>
                      <a:pt x="2632384" y="371536"/>
                      <a:pt x="2627874" y="371536"/>
                    </a:cubicBezTo>
                    <a:lnTo>
                      <a:pt x="17008" y="371536"/>
                    </a:lnTo>
                    <a:cubicBezTo>
                      <a:pt x="12497" y="371536"/>
                      <a:pt x="8171" y="369744"/>
                      <a:pt x="4981" y="366555"/>
                    </a:cubicBezTo>
                    <a:cubicBezTo>
                      <a:pt x="1792" y="363365"/>
                      <a:pt x="0" y="359039"/>
                      <a:pt x="0" y="354529"/>
                    </a:cubicBezTo>
                    <a:lnTo>
                      <a:pt x="0" y="17008"/>
                    </a:lnTo>
                    <a:cubicBezTo>
                      <a:pt x="0" y="12497"/>
                      <a:pt x="1792" y="8171"/>
                      <a:pt x="4981" y="4981"/>
                    </a:cubicBezTo>
                    <a:cubicBezTo>
                      <a:pt x="8171" y="1792"/>
                      <a:pt x="12497" y="0"/>
                      <a:pt x="17008" y="0"/>
                    </a:cubicBezTo>
                    <a:close/>
                  </a:path>
                </a:pathLst>
              </a:custGeom>
              <a:solidFill>
                <a:srgbClr val="1F6D5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DB2331FD-5665-6741-3615-1FFFF2FA15A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644881" cy="419161"/>
              </a:xfrm>
              <a:prstGeom prst="rect">
                <a:avLst/>
              </a:prstGeom>
            </p:spPr>
            <p:txBody>
              <a:bodyPr lIns="99448" tIns="99448" rIns="99448" bIns="99448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FAC19448-BCC3-4C1D-F592-CC665BC02156}"/>
                </a:ext>
              </a:extLst>
            </p:cNvPr>
            <p:cNvSpPr txBox="1"/>
            <p:nvPr/>
          </p:nvSpPr>
          <p:spPr>
            <a:xfrm>
              <a:off x="346373" y="278179"/>
              <a:ext cx="714858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5"/>
                </a:lnSpc>
              </a:pPr>
              <a:r>
                <a:rPr lang="en-US" sz="3050">
                  <a:solidFill>
                    <a:srgbClr val="FFFFFF"/>
                  </a:solidFill>
                  <a:latin typeface="Raleway Bold"/>
                </a:rPr>
                <a:t>Open Discussion</a:t>
              </a:r>
              <a:endParaRPr lang="en-US"/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C3ECDC4F-109E-2AE5-BBF2-1EF8799A2CEA}"/>
              </a:ext>
            </a:extLst>
          </p:cNvPr>
          <p:cNvSpPr/>
          <p:nvPr/>
        </p:nvSpPr>
        <p:spPr>
          <a:xfrm>
            <a:off x="453500" y="498879"/>
            <a:ext cx="3610579" cy="610638"/>
          </a:xfrm>
          <a:custGeom>
            <a:avLst/>
            <a:gdLst/>
            <a:ahLst/>
            <a:cxnLst/>
            <a:rect l="l" t="t" r="r" b="b"/>
            <a:pathLst>
              <a:path w="3610579" h="610638">
                <a:moveTo>
                  <a:pt x="0" y="0"/>
                </a:moveTo>
                <a:lnTo>
                  <a:pt x="3610579" y="0"/>
                </a:lnTo>
                <a:lnTo>
                  <a:pt x="3610579" y="610638"/>
                </a:lnTo>
                <a:lnTo>
                  <a:pt x="0" y="6106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23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87B07FB6-C86F-B109-34C6-7DC15F9CD99E}"/>
              </a:ext>
            </a:extLst>
          </p:cNvPr>
          <p:cNvSpPr/>
          <p:nvPr/>
        </p:nvSpPr>
        <p:spPr>
          <a:xfrm>
            <a:off x="17249775" y="804198"/>
            <a:ext cx="1038225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A diagram of a computer hardware system&#10;&#10;AI-generated content may be incorrect.">
            <a:extLst>
              <a:ext uri="{FF2B5EF4-FFF2-40B4-BE49-F238E27FC236}">
                <a16:creationId xmlns:a16="http://schemas.microsoft.com/office/drawing/2014/main" id="{3A32A383-C4FC-96F0-1C17-CF5C5A4B4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7685" y="1523134"/>
            <a:ext cx="6038850" cy="77589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690A42-D660-1C77-51CB-68117CE3449A}"/>
              </a:ext>
            </a:extLst>
          </p:cNvPr>
          <p:cNvSpPr txBox="1"/>
          <p:nvPr/>
        </p:nvSpPr>
        <p:spPr>
          <a:xfrm>
            <a:off x="557213" y="1843088"/>
            <a:ext cx="9058275" cy="6413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/>
                <a:cs typeface="Times New Roman"/>
              </a:rPr>
              <a:t>LVGL Integration Architecture</a:t>
            </a:r>
            <a:endParaRPr lang="en-US" sz="2400" dirty="0">
              <a:latin typeface="Times New Roman"/>
              <a:cs typeface="Times New Roman"/>
            </a:endParaRPr>
          </a:p>
          <a:p>
            <a:pPr marL="228600" indent="-228600">
              <a:lnSpc>
                <a:spcPct val="150000"/>
              </a:lnSpc>
              <a:buFont typeface="Arial"/>
              <a:buChar char="•"/>
            </a:pPr>
            <a:r>
              <a:rPr lang="en-US" b="1" dirty="0">
                <a:latin typeface="Times New Roman"/>
                <a:cs typeface="Times New Roman"/>
              </a:rPr>
              <a:t>User Interface (UI)</a:t>
            </a:r>
            <a:r>
              <a:rPr lang="en-US" dirty="0">
                <a:latin typeface="Times New Roman"/>
                <a:cs typeface="Times New Roman"/>
              </a:rPr>
              <a:t> logic initiates interaction by calling the </a:t>
            </a:r>
            <a:r>
              <a:rPr lang="en-US" b="1" dirty="0">
                <a:latin typeface="Times New Roman"/>
                <a:cs typeface="Times New Roman"/>
              </a:rPr>
              <a:t>LVGL Library</a:t>
            </a:r>
            <a:r>
              <a:rPr lang="en-US" dirty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228600" indent="-228600">
              <a:lnSpc>
                <a:spcPct val="150000"/>
              </a:lnSpc>
              <a:buFont typeface="Arial"/>
              <a:buChar char="•"/>
            </a:pPr>
            <a:r>
              <a:rPr lang="en-US" b="1" dirty="0">
                <a:latin typeface="Times New Roman"/>
                <a:cs typeface="Times New Roman"/>
              </a:rPr>
              <a:t>LVGL Library</a:t>
            </a:r>
            <a:r>
              <a:rPr lang="en-US" dirty="0">
                <a:latin typeface="Times New Roman"/>
                <a:cs typeface="Times New Roman"/>
              </a:rPr>
              <a:t> acts as the core GUI engine, handling: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  <a:cs typeface="Times New Roman"/>
              </a:rPr>
              <a:t> Drawing UI elements.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  <a:cs typeface="Times New Roman"/>
              </a:rPr>
              <a:t> Processing input events.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  <a:cs typeface="Times New Roman"/>
              </a:rPr>
              <a:t> Managing screen refreshes and animations.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228600" indent="-22860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LVGL interacts with two key drivers: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0" lvl="1">
              <a:lnSpc>
                <a:spcPct val="150000"/>
              </a:lnSpc>
            </a:pPr>
            <a:r>
              <a:rPr lang="en-US" b="1" dirty="0">
                <a:latin typeface="Times New Roman"/>
                <a:cs typeface="Times New Roman"/>
              </a:rPr>
              <a:t> Display Driver</a:t>
            </a:r>
            <a:r>
              <a:rPr lang="en-US" dirty="0">
                <a:latin typeface="Times New Roman"/>
                <a:cs typeface="Times New Roman"/>
              </a:rPr>
              <a:t>: Responsible for rendering UI by sending pixel/frame data to the display     hardware.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0" lvl="1">
              <a:lnSpc>
                <a:spcPct val="150000"/>
              </a:lnSpc>
            </a:pPr>
            <a:r>
              <a:rPr lang="en-US" b="1" dirty="0">
                <a:latin typeface="Times New Roman"/>
                <a:cs typeface="Times New Roman"/>
              </a:rPr>
              <a:t> Input Device Driver</a:t>
            </a:r>
            <a:r>
              <a:rPr lang="en-US" dirty="0">
                <a:latin typeface="Times New Roman"/>
                <a:cs typeface="Times New Roman"/>
              </a:rPr>
              <a:t>: Captures touch/gesture events from input hardware (e.g., touchscreen,  encoder).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228600" indent="-228600">
              <a:lnSpc>
                <a:spcPct val="150000"/>
              </a:lnSpc>
              <a:buFont typeface="Arial"/>
              <a:buChar char="•"/>
            </a:pPr>
            <a:r>
              <a:rPr lang="en-US" b="1" dirty="0">
                <a:latin typeface="Times New Roman"/>
                <a:cs typeface="Times New Roman"/>
              </a:rPr>
              <a:t>Display Hardware</a:t>
            </a:r>
            <a:r>
              <a:rPr lang="en-US" dirty="0">
                <a:latin typeface="Times New Roman"/>
                <a:cs typeface="Times New Roman"/>
              </a:rPr>
              <a:t> receives the rendered UI data and presents it visually.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228600" indent="-228600">
              <a:lnSpc>
                <a:spcPct val="150000"/>
              </a:lnSpc>
              <a:buFont typeface="Arial"/>
              <a:buChar char="•"/>
            </a:pPr>
            <a:r>
              <a:rPr lang="en-US" b="1" dirty="0">
                <a:latin typeface="Times New Roman"/>
                <a:cs typeface="Times New Roman"/>
              </a:rPr>
              <a:t>Input Hardware</a:t>
            </a:r>
            <a:r>
              <a:rPr lang="en-US" dirty="0">
                <a:latin typeface="Times New Roman"/>
                <a:cs typeface="Times New Roman"/>
              </a:rPr>
              <a:t> (like a touchscreen or keypad) detects user actions, which are routed back to LVGL via the input driver.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228600" indent="-22860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This modular separation allows </a:t>
            </a:r>
            <a:r>
              <a:rPr lang="en-US" b="1" dirty="0">
                <a:latin typeface="Times New Roman"/>
                <a:cs typeface="Times New Roman"/>
              </a:rPr>
              <a:t>easy portability</a:t>
            </a:r>
            <a:r>
              <a:rPr lang="en-US" dirty="0">
                <a:latin typeface="Times New Roman"/>
                <a:cs typeface="Times New Roman"/>
              </a:rPr>
              <a:t> across hardware platforms.</a:t>
            </a:r>
            <a:endParaRPr lang="en-US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27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7279771" y="1028700"/>
            <a:ext cx="987759" cy="987759"/>
          </a:xfrm>
          <a:custGeom>
            <a:avLst/>
            <a:gdLst/>
            <a:ahLst/>
            <a:cxnLst/>
            <a:rect l="l" t="t" r="r" b="b"/>
            <a:pathLst>
              <a:path w="987759" h="987759">
                <a:moveTo>
                  <a:pt x="0" y="0"/>
                </a:moveTo>
                <a:lnTo>
                  <a:pt x="987758" y="0"/>
                </a:lnTo>
                <a:lnTo>
                  <a:pt x="987758" y="987759"/>
                </a:lnTo>
                <a:lnTo>
                  <a:pt x="0" y="987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16494336" y="-85509"/>
            <a:ext cx="1885321" cy="10287002"/>
            <a:chOff x="0" y="0"/>
            <a:chExt cx="812800" cy="29761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22981" y="499917"/>
            <a:ext cx="5880999" cy="826126"/>
            <a:chOff x="0" y="0"/>
            <a:chExt cx="7841332" cy="110150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841332" cy="1101501"/>
              <a:chOff x="0" y="0"/>
              <a:chExt cx="2644881" cy="37153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644881" cy="371536"/>
              </a:xfrm>
              <a:custGeom>
                <a:avLst/>
                <a:gdLst/>
                <a:ahLst/>
                <a:cxnLst/>
                <a:rect l="l" t="t" r="r" b="b"/>
                <a:pathLst>
                  <a:path w="2644881" h="371536">
                    <a:moveTo>
                      <a:pt x="17008" y="0"/>
                    </a:moveTo>
                    <a:lnTo>
                      <a:pt x="2627874" y="0"/>
                    </a:lnTo>
                    <a:cubicBezTo>
                      <a:pt x="2632384" y="0"/>
                      <a:pt x="2636710" y="1792"/>
                      <a:pt x="2639900" y="4981"/>
                    </a:cubicBezTo>
                    <a:cubicBezTo>
                      <a:pt x="2643089" y="8171"/>
                      <a:pt x="2644881" y="12497"/>
                      <a:pt x="2644881" y="17008"/>
                    </a:cubicBezTo>
                    <a:lnTo>
                      <a:pt x="2644881" y="354529"/>
                    </a:lnTo>
                    <a:cubicBezTo>
                      <a:pt x="2644881" y="359039"/>
                      <a:pt x="2643089" y="363365"/>
                      <a:pt x="2639900" y="366555"/>
                    </a:cubicBezTo>
                    <a:cubicBezTo>
                      <a:pt x="2636710" y="369744"/>
                      <a:pt x="2632384" y="371536"/>
                      <a:pt x="2627874" y="371536"/>
                    </a:cubicBezTo>
                    <a:lnTo>
                      <a:pt x="17008" y="371536"/>
                    </a:lnTo>
                    <a:cubicBezTo>
                      <a:pt x="12497" y="371536"/>
                      <a:pt x="8171" y="369744"/>
                      <a:pt x="4981" y="366555"/>
                    </a:cubicBezTo>
                    <a:cubicBezTo>
                      <a:pt x="1792" y="363365"/>
                      <a:pt x="0" y="359039"/>
                      <a:pt x="0" y="354529"/>
                    </a:cubicBezTo>
                    <a:lnTo>
                      <a:pt x="0" y="17008"/>
                    </a:lnTo>
                    <a:cubicBezTo>
                      <a:pt x="0" y="12497"/>
                      <a:pt x="1792" y="8171"/>
                      <a:pt x="4981" y="4981"/>
                    </a:cubicBezTo>
                    <a:cubicBezTo>
                      <a:pt x="8171" y="1792"/>
                      <a:pt x="12497" y="0"/>
                      <a:pt x="17008" y="0"/>
                    </a:cubicBezTo>
                    <a:close/>
                  </a:path>
                </a:pathLst>
              </a:custGeom>
              <a:solidFill>
                <a:srgbClr val="1F6D5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2644881" cy="419161"/>
              </a:xfrm>
              <a:prstGeom prst="rect">
                <a:avLst/>
              </a:prstGeom>
            </p:spPr>
            <p:txBody>
              <a:bodyPr lIns="99448" tIns="99448" rIns="99448" bIns="99448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346373" y="278179"/>
              <a:ext cx="714858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5"/>
                </a:lnSpc>
              </a:pPr>
              <a:r>
                <a:rPr lang="en-US" sz="3050">
                  <a:solidFill>
                    <a:srgbClr val="FFFFFF"/>
                  </a:solidFill>
                  <a:latin typeface="Raleway Bold"/>
                </a:rPr>
                <a:t>Open Discussion</a:t>
              </a:r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453500" y="498879"/>
            <a:ext cx="3610579" cy="610638"/>
          </a:xfrm>
          <a:custGeom>
            <a:avLst/>
            <a:gdLst/>
            <a:ahLst/>
            <a:cxnLst/>
            <a:rect l="l" t="t" r="r" b="b"/>
            <a:pathLst>
              <a:path w="3610579" h="610638">
                <a:moveTo>
                  <a:pt x="0" y="0"/>
                </a:moveTo>
                <a:lnTo>
                  <a:pt x="3610579" y="0"/>
                </a:lnTo>
                <a:lnTo>
                  <a:pt x="3610579" y="610638"/>
                </a:lnTo>
                <a:lnTo>
                  <a:pt x="0" y="6106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23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7249775" y="804198"/>
            <a:ext cx="1038225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96163" y="2693249"/>
            <a:ext cx="8246987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AutoNum type="arabicPeriod"/>
            </a:pPr>
            <a:r>
              <a:rPr lang="en-US" sz="2400">
                <a:latin typeface="Times New Roman"/>
                <a:ea typeface="+mn-lt"/>
                <a:cs typeface="+mn-lt"/>
              </a:rPr>
              <a:t>Seamless task/thread management using Zephyr.</a:t>
            </a:r>
            <a:endParaRPr lang="en-US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endParaRPr lang="en-US" sz="2400">
              <a:latin typeface="Times New Roman"/>
              <a:ea typeface="Calibri"/>
              <a:cs typeface="Calibri"/>
            </a:endParaRPr>
          </a:p>
          <a:p>
            <a:pPr>
              <a:buAutoNum type="arabicPeriod"/>
            </a:pPr>
            <a:r>
              <a:rPr lang="en-US" sz="2400">
                <a:latin typeface="Times New Roman"/>
                <a:ea typeface="+mn-lt"/>
                <a:cs typeface="+mn-lt"/>
              </a:rPr>
              <a:t>UI updates are non-blocking and real-time safe.</a:t>
            </a:r>
          </a:p>
          <a:p>
            <a:pPr>
              <a:buAutoNum type="arabicPeriod"/>
            </a:pPr>
            <a:endParaRPr lang="en-US" sz="2400">
              <a:latin typeface="Times New Roman"/>
              <a:ea typeface="+mn-lt"/>
              <a:cs typeface="+mn-lt"/>
            </a:endParaRPr>
          </a:p>
          <a:p>
            <a:pPr>
              <a:buAutoNum type="arabicPeriod"/>
            </a:pPr>
            <a:r>
              <a:rPr lang="en-US" sz="2400">
                <a:latin typeface="Times New Roman"/>
                <a:ea typeface="+mn-lt"/>
                <a:cs typeface="+mn-lt"/>
              </a:rPr>
              <a:t>Easy integration of display and input drivers.</a:t>
            </a:r>
          </a:p>
          <a:p>
            <a:pPr>
              <a:buAutoNum type="arabicPeriod"/>
            </a:pPr>
            <a:endParaRPr lang="en-US" sz="2400">
              <a:latin typeface="Times New Roman"/>
              <a:ea typeface="+mn-lt"/>
              <a:cs typeface="+mn-lt"/>
            </a:endParaRPr>
          </a:p>
          <a:p>
            <a:pPr>
              <a:buAutoNum type="arabicPeriod"/>
            </a:pPr>
            <a:r>
              <a:rPr lang="en-US" sz="2400">
                <a:latin typeface="Times New Roman"/>
                <a:ea typeface="+mn-lt"/>
                <a:cs typeface="+mn-lt"/>
              </a:rPr>
              <a:t>Power-efficient for industrial and wearable use cases.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8C9256-A12C-B7A9-85F2-17FCAADA3C15}"/>
              </a:ext>
            </a:extLst>
          </p:cNvPr>
          <p:cNvSpPr txBox="1"/>
          <p:nvPr/>
        </p:nvSpPr>
        <p:spPr>
          <a:xfrm>
            <a:off x="1200150" y="2009775"/>
            <a:ext cx="1449452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latin typeface="Times New Roman"/>
                <a:ea typeface="+mn-lt"/>
                <a:cs typeface="+mn-lt"/>
              </a:rPr>
              <a:t>Why Zephyr + LVGL is Powerful ?</a:t>
            </a:r>
            <a:endParaRPr lang="en-US" b="1">
              <a:latin typeface="Times New Roman"/>
              <a:ea typeface="Calibri"/>
              <a:cs typeface="Calibri"/>
            </a:endParaRPr>
          </a:p>
        </p:txBody>
      </p:sp>
      <p:pic>
        <p:nvPicPr>
          <p:cNvPr id="25" name="Picture 24" descr="A close-up of a computer chip&#10;&#10;AI-generated content may be incorrect.">
            <a:extLst>
              <a:ext uri="{FF2B5EF4-FFF2-40B4-BE49-F238E27FC236}">
                <a16:creationId xmlns:a16="http://schemas.microsoft.com/office/drawing/2014/main" id="{CAAC0E0E-57BD-F3DC-6C35-C02FE1E63D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1709" y="5859432"/>
            <a:ext cx="9043988" cy="3048001"/>
          </a:xfrm>
          <a:prstGeom prst="rect">
            <a:avLst/>
          </a:prstGeom>
        </p:spPr>
      </p:pic>
      <p:pic>
        <p:nvPicPr>
          <p:cNvPr id="2" name="Picture 1" descr="A diagram of a computer program&#10;&#10;AI-generated content may be incorrect.">
            <a:extLst>
              <a:ext uri="{FF2B5EF4-FFF2-40B4-BE49-F238E27FC236}">
                <a16:creationId xmlns:a16="http://schemas.microsoft.com/office/drawing/2014/main" id="{704678A7-C1FA-AFF0-57E6-20776D4EDF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98841" y="1679865"/>
            <a:ext cx="3130261" cy="629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1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D0040-4A6D-3175-8064-728CA0158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B343FC5-2F84-174A-61AD-784F962263E5}"/>
              </a:ext>
            </a:extLst>
          </p:cNvPr>
          <p:cNvSpPr/>
          <p:nvPr/>
        </p:nvSpPr>
        <p:spPr>
          <a:xfrm>
            <a:off x="17279771" y="1028700"/>
            <a:ext cx="987759" cy="987759"/>
          </a:xfrm>
          <a:custGeom>
            <a:avLst/>
            <a:gdLst/>
            <a:ahLst/>
            <a:cxnLst/>
            <a:rect l="l" t="t" r="r" b="b"/>
            <a:pathLst>
              <a:path w="987759" h="987759">
                <a:moveTo>
                  <a:pt x="0" y="0"/>
                </a:moveTo>
                <a:lnTo>
                  <a:pt x="987758" y="0"/>
                </a:lnTo>
                <a:lnTo>
                  <a:pt x="987758" y="987759"/>
                </a:lnTo>
                <a:lnTo>
                  <a:pt x="0" y="987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D14E7948-9262-7A33-4174-F6663F5233AF}"/>
              </a:ext>
            </a:extLst>
          </p:cNvPr>
          <p:cNvGrpSpPr/>
          <p:nvPr/>
        </p:nvGrpSpPr>
        <p:grpSpPr>
          <a:xfrm rot="-10800000">
            <a:off x="16494336" y="-85509"/>
            <a:ext cx="1885321" cy="10287002"/>
            <a:chOff x="0" y="0"/>
            <a:chExt cx="812800" cy="297610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2E2B7CE-F18E-357B-BCFB-63E4E6CA8301}"/>
                </a:ext>
              </a:extLst>
            </p:cNvPr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1B7855CF-D9F8-E1F0-5213-D875B0BC09EA}"/>
                </a:ext>
              </a:extLst>
            </p:cNvPr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2FBAF3F5-A527-419C-C36D-EE382A29E4A8}"/>
              </a:ext>
            </a:extLst>
          </p:cNvPr>
          <p:cNvGrpSpPr/>
          <p:nvPr/>
        </p:nvGrpSpPr>
        <p:grpSpPr>
          <a:xfrm>
            <a:off x="10122981" y="499917"/>
            <a:ext cx="5880999" cy="826126"/>
            <a:chOff x="0" y="0"/>
            <a:chExt cx="7841332" cy="1101501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1857EA29-2E8F-DF50-2555-98AF0601E380}"/>
                </a:ext>
              </a:extLst>
            </p:cNvPr>
            <p:cNvGrpSpPr/>
            <p:nvPr/>
          </p:nvGrpSpPr>
          <p:grpSpPr>
            <a:xfrm>
              <a:off x="0" y="0"/>
              <a:ext cx="7841332" cy="1101501"/>
              <a:chOff x="0" y="0"/>
              <a:chExt cx="2644881" cy="37153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AA8CFF97-AC9D-6168-5D5C-9ACE86F23BC8}"/>
                  </a:ext>
                </a:extLst>
              </p:cNvPr>
              <p:cNvSpPr/>
              <p:nvPr/>
            </p:nvSpPr>
            <p:spPr>
              <a:xfrm>
                <a:off x="0" y="0"/>
                <a:ext cx="2644881" cy="371536"/>
              </a:xfrm>
              <a:custGeom>
                <a:avLst/>
                <a:gdLst/>
                <a:ahLst/>
                <a:cxnLst/>
                <a:rect l="l" t="t" r="r" b="b"/>
                <a:pathLst>
                  <a:path w="2644881" h="371536">
                    <a:moveTo>
                      <a:pt x="17008" y="0"/>
                    </a:moveTo>
                    <a:lnTo>
                      <a:pt x="2627874" y="0"/>
                    </a:lnTo>
                    <a:cubicBezTo>
                      <a:pt x="2632384" y="0"/>
                      <a:pt x="2636710" y="1792"/>
                      <a:pt x="2639900" y="4981"/>
                    </a:cubicBezTo>
                    <a:cubicBezTo>
                      <a:pt x="2643089" y="8171"/>
                      <a:pt x="2644881" y="12497"/>
                      <a:pt x="2644881" y="17008"/>
                    </a:cubicBezTo>
                    <a:lnTo>
                      <a:pt x="2644881" y="354529"/>
                    </a:lnTo>
                    <a:cubicBezTo>
                      <a:pt x="2644881" y="359039"/>
                      <a:pt x="2643089" y="363365"/>
                      <a:pt x="2639900" y="366555"/>
                    </a:cubicBezTo>
                    <a:cubicBezTo>
                      <a:pt x="2636710" y="369744"/>
                      <a:pt x="2632384" y="371536"/>
                      <a:pt x="2627874" y="371536"/>
                    </a:cubicBezTo>
                    <a:lnTo>
                      <a:pt x="17008" y="371536"/>
                    </a:lnTo>
                    <a:cubicBezTo>
                      <a:pt x="12497" y="371536"/>
                      <a:pt x="8171" y="369744"/>
                      <a:pt x="4981" y="366555"/>
                    </a:cubicBezTo>
                    <a:cubicBezTo>
                      <a:pt x="1792" y="363365"/>
                      <a:pt x="0" y="359039"/>
                      <a:pt x="0" y="354529"/>
                    </a:cubicBezTo>
                    <a:lnTo>
                      <a:pt x="0" y="17008"/>
                    </a:lnTo>
                    <a:cubicBezTo>
                      <a:pt x="0" y="12497"/>
                      <a:pt x="1792" y="8171"/>
                      <a:pt x="4981" y="4981"/>
                    </a:cubicBezTo>
                    <a:cubicBezTo>
                      <a:pt x="8171" y="1792"/>
                      <a:pt x="12497" y="0"/>
                      <a:pt x="17008" y="0"/>
                    </a:cubicBezTo>
                    <a:close/>
                  </a:path>
                </a:pathLst>
              </a:custGeom>
              <a:solidFill>
                <a:srgbClr val="1F6D5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9FB7E5A7-79FA-16DC-9382-27629F3CC6B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644881" cy="419161"/>
              </a:xfrm>
              <a:prstGeom prst="rect">
                <a:avLst/>
              </a:prstGeom>
            </p:spPr>
            <p:txBody>
              <a:bodyPr lIns="99448" tIns="99448" rIns="99448" bIns="99448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61283C36-7321-F151-08FA-6DCF5D58A76C}"/>
                </a:ext>
              </a:extLst>
            </p:cNvPr>
            <p:cNvSpPr txBox="1"/>
            <p:nvPr/>
          </p:nvSpPr>
          <p:spPr>
            <a:xfrm>
              <a:off x="346373" y="278179"/>
              <a:ext cx="7148587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5"/>
                </a:lnSpc>
              </a:pPr>
              <a:r>
                <a:rPr lang="en-US" sz="3050">
                  <a:solidFill>
                    <a:srgbClr val="FFFFFF"/>
                  </a:solidFill>
                  <a:latin typeface="Raleway Bold"/>
                </a:rPr>
                <a:t>Open Discussion</a:t>
              </a:r>
              <a:endParaRPr lang="en-US"/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4E6F12CF-CF7E-5ED7-5C89-550728F80FD7}"/>
              </a:ext>
            </a:extLst>
          </p:cNvPr>
          <p:cNvSpPr/>
          <p:nvPr/>
        </p:nvSpPr>
        <p:spPr>
          <a:xfrm>
            <a:off x="453500" y="498879"/>
            <a:ext cx="3610579" cy="610638"/>
          </a:xfrm>
          <a:custGeom>
            <a:avLst/>
            <a:gdLst/>
            <a:ahLst/>
            <a:cxnLst/>
            <a:rect l="l" t="t" r="r" b="b"/>
            <a:pathLst>
              <a:path w="3610579" h="610638">
                <a:moveTo>
                  <a:pt x="0" y="0"/>
                </a:moveTo>
                <a:lnTo>
                  <a:pt x="3610579" y="0"/>
                </a:lnTo>
                <a:lnTo>
                  <a:pt x="3610579" y="610638"/>
                </a:lnTo>
                <a:lnTo>
                  <a:pt x="0" y="6106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23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D2002741-B683-676F-FA55-018400EE8107}"/>
              </a:ext>
            </a:extLst>
          </p:cNvPr>
          <p:cNvSpPr/>
          <p:nvPr/>
        </p:nvSpPr>
        <p:spPr>
          <a:xfrm>
            <a:off x="17249775" y="804198"/>
            <a:ext cx="1038225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 descr="A diagram of a device&#10;&#10;AI-generated content may be incorrect.">
            <a:extLst>
              <a:ext uri="{FF2B5EF4-FFF2-40B4-BE49-F238E27FC236}">
                <a16:creationId xmlns:a16="http://schemas.microsoft.com/office/drawing/2014/main" id="{D32BC771-5685-0981-9709-8234824433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5300" y="1523568"/>
            <a:ext cx="7045035" cy="84958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11EC06-5CE9-9887-A743-099516F63E36}"/>
              </a:ext>
            </a:extLst>
          </p:cNvPr>
          <p:cNvSpPr txBox="1"/>
          <p:nvPr/>
        </p:nvSpPr>
        <p:spPr>
          <a:xfrm>
            <a:off x="459798" y="1330036"/>
            <a:ext cx="7652904" cy="84910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/>
                <a:cs typeface="Times New Roman"/>
              </a:rPr>
              <a:t>Code Execution Flow – LVGL Zephyr App</a:t>
            </a:r>
            <a:endParaRPr lang="en-US" sz="2400">
              <a:latin typeface="Times New Roman"/>
              <a:cs typeface="Times New Roman"/>
            </a:endParaRP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b="1" dirty="0">
                <a:latin typeface="Times New Roman"/>
                <a:cs typeface="Times New Roman"/>
              </a:rPr>
              <a:t>App Start</a:t>
            </a:r>
            <a:r>
              <a:rPr lang="en-US" dirty="0">
                <a:latin typeface="Times New Roman"/>
                <a:cs typeface="Times New Roman"/>
              </a:rPr>
              <a:t>: Execution begins from main().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b="1" dirty="0">
                <a:latin typeface="Times New Roman"/>
                <a:cs typeface="Times New Roman"/>
              </a:rPr>
              <a:t>Display Initialization</a:t>
            </a:r>
            <a:r>
              <a:rPr lang="en-US" dirty="0">
                <a:latin typeface="Times New Roman"/>
                <a:cs typeface="Times New Roman"/>
              </a:rPr>
              <a:t>:</a:t>
            </a:r>
            <a:br>
              <a:rPr lang="en-US" dirty="0">
                <a:latin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Retrieves display device using DEVICE_DT_GET(DT_CHOSEN(...)).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b="1" dirty="0">
                <a:latin typeface="Times New Roman"/>
                <a:cs typeface="Times New Roman"/>
              </a:rPr>
              <a:t>Device Ready Check</a:t>
            </a:r>
            <a:r>
              <a:rPr lang="en-US" dirty="0">
                <a:latin typeface="Times New Roman"/>
                <a:cs typeface="Times New Roman"/>
              </a:rPr>
              <a:t>:</a:t>
            </a:r>
            <a:br>
              <a:rPr lang="en-US" dirty="0">
                <a:latin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Uses </a:t>
            </a:r>
            <a:r>
              <a:rPr lang="en-US" err="1">
                <a:latin typeface="Times New Roman"/>
                <a:cs typeface="Times New Roman"/>
              </a:rPr>
              <a:t>device_is_ready</a:t>
            </a:r>
            <a:r>
              <a:rPr lang="en-US" dirty="0">
                <a:latin typeface="Times New Roman"/>
                <a:cs typeface="Times New Roman"/>
              </a:rPr>
              <a:t>() to verify hardware status.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b="1" dirty="0">
                <a:latin typeface="Times New Roman"/>
                <a:cs typeface="Times New Roman"/>
              </a:rPr>
              <a:t>Demo Selection</a:t>
            </a:r>
            <a:r>
              <a:rPr lang="en-US" dirty="0">
                <a:latin typeface="Times New Roman"/>
                <a:cs typeface="Times New Roman"/>
              </a:rPr>
              <a:t>:</a:t>
            </a:r>
            <a:br>
              <a:rPr lang="en-US" dirty="0">
                <a:latin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Launches demo based on config (</a:t>
            </a:r>
            <a:r>
              <a:rPr lang="en-US" err="1">
                <a:latin typeface="Times New Roman"/>
                <a:cs typeface="Times New Roman"/>
              </a:rPr>
              <a:t>lv_demo_music</a:t>
            </a:r>
            <a:r>
              <a:rPr lang="en-US" dirty="0">
                <a:latin typeface="Times New Roman"/>
                <a:cs typeface="Times New Roman"/>
              </a:rPr>
              <a:t>(), </a:t>
            </a:r>
            <a:r>
              <a:rPr lang="en-US" err="1">
                <a:latin typeface="Times New Roman"/>
                <a:cs typeface="Times New Roman"/>
              </a:rPr>
              <a:t>lv_demo_widgets</a:t>
            </a:r>
            <a:r>
              <a:rPr lang="en-US" dirty="0">
                <a:latin typeface="Times New Roman"/>
                <a:cs typeface="Times New Roman"/>
              </a:rPr>
              <a:t>(), etc.).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b="1" dirty="0">
                <a:latin typeface="Times New Roman"/>
                <a:cs typeface="Times New Roman"/>
              </a:rPr>
              <a:t>LVGL Setup</a:t>
            </a:r>
            <a:r>
              <a:rPr lang="en-US" dirty="0">
                <a:latin typeface="Times New Roman"/>
                <a:cs typeface="Times New Roman"/>
              </a:rPr>
              <a:t>:</a:t>
            </a:r>
            <a:br>
              <a:rPr lang="en-US" dirty="0">
                <a:latin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Calls </a:t>
            </a:r>
            <a:r>
              <a:rPr lang="en-US" err="1">
                <a:latin typeface="Times New Roman"/>
                <a:cs typeface="Times New Roman"/>
              </a:rPr>
              <a:t>lv_timer_handler</a:t>
            </a:r>
            <a:r>
              <a:rPr lang="en-US" dirty="0">
                <a:latin typeface="Times New Roman"/>
                <a:cs typeface="Times New Roman"/>
              </a:rPr>
              <a:t>() to initialize internal LVGL timers.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b="1" dirty="0">
                <a:latin typeface="Times New Roman"/>
                <a:cs typeface="Times New Roman"/>
              </a:rPr>
              <a:t>Display Activation</a:t>
            </a:r>
            <a:r>
              <a:rPr lang="en-US" dirty="0">
                <a:latin typeface="Times New Roman"/>
                <a:cs typeface="Times New Roman"/>
              </a:rPr>
              <a:t>:</a:t>
            </a:r>
            <a:br>
              <a:rPr lang="en-US" dirty="0">
                <a:latin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Unblanks screen via </a:t>
            </a:r>
            <a:r>
              <a:rPr lang="en-US" err="1">
                <a:latin typeface="Times New Roman"/>
                <a:cs typeface="Times New Roman"/>
              </a:rPr>
              <a:t>display_blanking_off</a:t>
            </a:r>
            <a:r>
              <a:rPr lang="en-US" dirty="0">
                <a:latin typeface="Times New Roman"/>
                <a:cs typeface="Times New Roman"/>
              </a:rPr>
              <a:t>().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b="1" dirty="0">
                <a:latin typeface="Times New Roman"/>
                <a:cs typeface="Times New Roman"/>
              </a:rPr>
              <a:t>Memory Info</a:t>
            </a:r>
            <a:r>
              <a:rPr lang="en-US" dirty="0">
                <a:latin typeface="Times New Roman"/>
                <a:cs typeface="Times New Roman"/>
              </a:rPr>
              <a:t>:</a:t>
            </a:r>
            <a:br>
              <a:rPr lang="en-US" dirty="0">
                <a:latin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Optionally prints heap/malloc mode info (</a:t>
            </a:r>
            <a:r>
              <a:rPr lang="en-US" err="1">
                <a:latin typeface="Times New Roman"/>
                <a:cs typeface="Times New Roman"/>
              </a:rPr>
              <a:t>lvgl_print_heap_info</a:t>
            </a:r>
            <a:r>
              <a:rPr lang="en-US" dirty="0">
                <a:latin typeface="Times New Roman"/>
                <a:cs typeface="Times New Roman"/>
              </a:rPr>
              <a:t>()).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b="1" dirty="0">
                <a:latin typeface="Times New Roman"/>
                <a:cs typeface="Times New Roman"/>
              </a:rPr>
              <a:t>Main Loop</a:t>
            </a:r>
            <a:r>
              <a:rPr lang="en-US" dirty="0">
                <a:latin typeface="Times New Roman"/>
                <a:cs typeface="Times New Roman"/>
              </a:rPr>
              <a:t> (while(1)):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228600" lvl="1" indent="-228600">
              <a:lnSpc>
                <a:spcPct val="150000"/>
              </a:lnSpc>
              <a:buFont typeface=""/>
              <a:buChar char="•"/>
            </a:pPr>
            <a:r>
              <a:rPr lang="en-US" dirty="0">
                <a:latin typeface="Times New Roman"/>
                <a:cs typeface="Times New Roman"/>
              </a:rPr>
              <a:t>Continuously calls </a:t>
            </a:r>
            <a:r>
              <a:rPr lang="en-US" err="1">
                <a:latin typeface="Times New Roman"/>
                <a:cs typeface="Times New Roman"/>
              </a:rPr>
              <a:t>lv_timer_handler</a:t>
            </a:r>
            <a:r>
              <a:rPr lang="en-US" dirty="0">
                <a:latin typeface="Times New Roman"/>
                <a:cs typeface="Times New Roman"/>
              </a:rPr>
              <a:t>().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228600" lvl="1" indent="-228600">
              <a:lnSpc>
                <a:spcPct val="150000"/>
              </a:lnSpc>
              <a:buFont typeface=""/>
              <a:buChar char="•"/>
            </a:pPr>
            <a:r>
              <a:rPr lang="en-US" dirty="0">
                <a:latin typeface="Times New Roman"/>
                <a:cs typeface="Times New Roman"/>
              </a:rPr>
              <a:t>Sleeps via </a:t>
            </a:r>
            <a:r>
              <a:rPr lang="en-US" err="1">
                <a:latin typeface="Times New Roman"/>
                <a:cs typeface="Times New Roman"/>
              </a:rPr>
              <a:t>k_msleep</a:t>
            </a:r>
            <a:r>
              <a:rPr lang="en-US" dirty="0">
                <a:latin typeface="Times New Roman"/>
                <a:cs typeface="Times New Roman"/>
              </a:rPr>
              <a:t>(...) based on LVGL timing.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228600" lvl="1" indent="-228600">
              <a:lnSpc>
                <a:spcPct val="150000"/>
              </a:lnSpc>
              <a:buFont typeface=""/>
              <a:buChar char="•"/>
            </a:pPr>
            <a:r>
              <a:rPr lang="en-US" dirty="0">
                <a:latin typeface="Times New Roman"/>
                <a:cs typeface="Times New Roman"/>
              </a:rPr>
              <a:t>(Optional) If scene rendering is dynamic: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0" lvl="2">
              <a:lnSpc>
                <a:spcPct val="150000"/>
              </a:lnSpc>
            </a:pPr>
            <a:r>
              <a:rPr lang="en-US" dirty="0">
                <a:latin typeface="Times New Roman"/>
                <a:cs typeface="Times New Roman"/>
              </a:rPr>
              <a:t>  Checks for scene timeout using </a:t>
            </a:r>
            <a:r>
              <a:rPr lang="en-US" dirty="0" err="1">
                <a:latin typeface="Times New Roman"/>
                <a:cs typeface="Times New Roman"/>
              </a:rPr>
              <a:t>sys_timepoint_expired</a:t>
            </a:r>
            <a:r>
              <a:rPr lang="en-US" dirty="0">
                <a:latin typeface="Times New Roman"/>
                <a:cs typeface="Times New Roman"/>
              </a:rPr>
              <a:t>().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0" lvl="2">
              <a:lnSpc>
                <a:spcPct val="150000"/>
              </a:lnSpc>
            </a:pPr>
            <a:r>
              <a:rPr lang="en-US" dirty="0">
                <a:latin typeface="Times New Roman"/>
                <a:cs typeface="Times New Roman"/>
              </a:rPr>
              <a:t>  Updates scene using </a:t>
            </a:r>
            <a:r>
              <a:rPr lang="en-US" dirty="0" err="1">
                <a:latin typeface="Times New Roman"/>
                <a:cs typeface="Times New Roman"/>
              </a:rPr>
              <a:t>lv_demo_render</a:t>
            </a:r>
            <a:r>
              <a:rPr lang="en-US" dirty="0">
                <a:latin typeface="Times New Roman"/>
                <a:cs typeface="Times New Roman"/>
              </a:rPr>
              <a:t>().</a:t>
            </a:r>
            <a:endParaRPr lang="en-US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033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66F3132C0A174482192A31A1A94C0E" ma:contentTypeVersion="18" ma:contentTypeDescription="Create a new document." ma:contentTypeScope="" ma:versionID="a9d7bdf1c98024ec39b47c8964924beb">
  <xsd:schema xmlns:xsd="http://www.w3.org/2001/XMLSchema" xmlns:xs="http://www.w3.org/2001/XMLSchema" xmlns:p="http://schemas.microsoft.com/office/2006/metadata/properties" xmlns:ns2="a9cb0940-a98a-4049-8fbc-77fa4bc64f72" xmlns:ns3="e25433df-cb09-43ae-b4e4-05fcd67c4243" targetNamespace="http://schemas.microsoft.com/office/2006/metadata/properties" ma:root="true" ma:fieldsID="9964437da132264abf5f8d97699498d1" ns2:_="" ns3:_="">
    <xsd:import namespace="a9cb0940-a98a-4049-8fbc-77fa4bc64f72"/>
    <xsd:import namespace="e25433df-cb09-43ae-b4e4-05fcd67c42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cb0940-a98a-4049-8fbc-77fa4bc64f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84a1fc2-ac44-4c96-80e4-54101d937b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433df-cb09-43ae-b4e4-05fcd67c42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43c4e1-db34-4e3e-ba7a-1218db013b5f}" ma:internalName="TaxCatchAll" ma:showField="CatchAllData" ma:web="e25433df-cb09-43ae-b4e4-05fcd67c42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433df-cb09-43ae-b4e4-05fcd67c4243" xsi:nil="true"/>
    <lcf76f155ced4ddcb4097134ff3c332f xmlns="a9cb0940-a98a-4049-8fbc-77fa4bc64f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A2CB2A-990F-4089-8D52-A6B970A77F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654617-7E05-40C9-9FF5-F50EFB844E64}">
  <ds:schemaRefs>
    <ds:schemaRef ds:uri="a9cb0940-a98a-4049-8fbc-77fa4bc64f72"/>
    <ds:schemaRef ds:uri="e25433df-cb09-43ae-b4e4-05fcd67c42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5654AF1-55C8-416B-9B11-DD4A33FF49EF}">
  <ds:schemaRefs>
    <ds:schemaRef ds:uri="a9cb0940-a98a-4049-8fbc-77fa4bc64f72"/>
    <ds:schemaRef ds:uri="e25433df-cb09-43ae-b4e4-05fcd67c424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Microsoft Office PowerPoint</Application>
  <PresentationFormat>Custom</PresentationFormat>
  <Paragraphs>146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Yocto Tech talk</dc:title>
  <dc:creator>$reeniVa$</dc:creator>
  <cp:lastModifiedBy>Vasu B</cp:lastModifiedBy>
  <cp:revision>299</cp:revision>
  <dcterms:created xsi:type="dcterms:W3CDTF">2006-08-16T00:00:00Z</dcterms:created>
  <dcterms:modified xsi:type="dcterms:W3CDTF">2025-05-27T05:30:22Z</dcterms:modified>
  <dc:identifier>DAF6H4w4j8c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0x010100CE66F3132C0A174482192A31A1A94C0E</vt:lpwstr>
  </property>
  <property fmtid="{D5CDD505-2E9C-101B-9397-08002B2CF9AE}" pid="3" name="MediaServiceImageTags">
    <vt:lpwstr/>
  </property>
</Properties>
</file>