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54" r:id="rId2"/>
  </p:sldMasterIdLst>
  <p:notesMasterIdLst>
    <p:notesMasterId r:id="rId15"/>
  </p:notesMasterIdLst>
  <p:handoutMasterIdLst>
    <p:handoutMasterId r:id="rId16"/>
  </p:handoutMasterIdLst>
  <p:sldIdLst>
    <p:sldId id="313" r:id="rId3"/>
    <p:sldId id="257" r:id="rId4"/>
    <p:sldId id="259" r:id="rId5"/>
    <p:sldId id="314" r:id="rId6"/>
    <p:sldId id="303" r:id="rId7"/>
    <p:sldId id="305" r:id="rId8"/>
    <p:sldId id="306" r:id="rId9"/>
    <p:sldId id="307" r:id="rId10"/>
    <p:sldId id="309" r:id="rId11"/>
    <p:sldId id="310" r:id="rId12"/>
    <p:sldId id="315" r:id="rId13"/>
    <p:sldId id="31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50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F08D8C-0709-4447-BEE9-308331F5E752}" v="61" dt="2025-05-16T17:01:00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vda, Astha" userId="38332b0b-45cb-4051-8804-4ad107df0473" providerId="ADAL" clId="{36F237AF-B54B-4184-8687-BA402C923671}"/>
    <pc:docChg chg="modSld">
      <pc:chgData name="Chavda, Astha" userId="38332b0b-45cb-4051-8804-4ad107df0473" providerId="ADAL" clId="{36F237AF-B54B-4184-8687-BA402C923671}" dt="2025-05-16T17:22:36.616" v="6" actId="12"/>
      <pc:docMkLst>
        <pc:docMk/>
      </pc:docMkLst>
      <pc:sldChg chg="modSp mod">
        <pc:chgData name="Chavda, Astha" userId="38332b0b-45cb-4051-8804-4ad107df0473" providerId="ADAL" clId="{36F237AF-B54B-4184-8687-BA402C923671}" dt="2025-05-16T17:22:36.616" v="6" actId="12"/>
        <pc:sldMkLst>
          <pc:docMk/>
          <pc:sldMk cId="3448901871" sldId="310"/>
        </pc:sldMkLst>
        <pc:spChg chg="mod">
          <ac:chgData name="Chavda, Astha" userId="38332b0b-45cb-4051-8804-4ad107df0473" providerId="ADAL" clId="{36F237AF-B54B-4184-8687-BA402C923671}" dt="2025-05-16T17:22:36.616" v="6" actId="12"/>
          <ac:spMkLst>
            <pc:docMk/>
            <pc:sldMk cId="3448901871" sldId="310"/>
            <ac:spMk id="11" creationId="{A98BCF0F-411A-2F45-122F-99772EF7161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17EB26-16E7-C7F1-8F82-A75B91D8E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7BB0E1-0B25-24FE-91B0-5E87E682B5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2CBC0-8F4C-493E-9453-53336A804923}" type="datetimeFigureOut">
              <a:rPr lang="en-US" smtClean="0"/>
              <a:t>16-May-25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F59B1-B67A-6733-11CC-AA9557DB3D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5DEA2-70E3-7F09-76A7-BB99A7D484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5C649-9129-491B-85CD-4E1E97766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0368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8D76A-8816-4F42-9A42-B82F6A816C9B}" type="datetimeFigureOut">
              <a:rPr lang="en-US" smtClean="0"/>
              <a:t>16-May-25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D51D7-5484-424E-8550-77F89F7D25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096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3505D-3362-8DF9-A954-22F499F729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52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35CE06-DD3F-9D55-A221-EE420E7722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Will remove CCG PD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A9C53-1007-FF97-3DCC-E6BF65D26B3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77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87093-8326-172E-F65B-60C61860F9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14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4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237818" y="2"/>
            <a:ext cx="5954183" cy="635846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5342467" cy="1158240"/>
          </a:xfrm>
        </p:spPr>
        <p:txBody>
          <a:bodyPr>
            <a:noAutofit/>
          </a:bodyPr>
          <a:lstStyle>
            <a:lvl1pPr>
              <a:defRPr sz="3733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766992"/>
            <a:ext cx="5342467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76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tx2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02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297984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5333" b="0" baseline="0">
                <a:solidFill>
                  <a:schemeClr val="accent2"/>
                </a:solidFill>
                <a:latin typeface="Intel Clear"/>
                <a:ea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146905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chemeClr val="tx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33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3013451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465049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3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12192000" cy="343217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057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26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3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87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nt_experience_hrz_wht_rgb_3000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039" y="2499763"/>
            <a:ext cx="4861924" cy="2019320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97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3CEDD-24EA-400C-81DC-0640EAD8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3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5" name="Picture 4" descr="int_experience_hrz_wht_rgb_1500.png"/>
          <p:cNvPicPr>
            <a:picLocks noChangeAspect="1"/>
          </p:cNvPicPr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58" y="518971"/>
            <a:ext cx="2829021" cy="1183045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26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5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287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072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99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14385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5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6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739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1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334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7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16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279716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829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34359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70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6036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225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785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43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906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90E90-3CEF-44E7-B70B-0E14446F7F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133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4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5681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33518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0733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535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372996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249872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0756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6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90E90-3CEF-44E7-B70B-0E14446F7F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133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41018" y="1257907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  <a:endParaRPr lang="en-US" sz="1467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41018" y="3791863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>
                <a:latin typeface="Arial"/>
              </a:rPr>
              <a:t>Click icon to add picture</a:t>
            </a:r>
            <a:endParaRPr lang="en-US" sz="1467" dirty="0">
              <a:latin typeface="Arial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19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6237817" y="1604433"/>
            <a:ext cx="5340352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98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7485" y="1604434"/>
            <a:ext cx="10970684" cy="4567767"/>
          </a:xfrm>
        </p:spPr>
        <p:txBody>
          <a:bodyPr anchor="ctr" anchorCtr="0"/>
          <a:lstStyle>
            <a:lvl1pPr marL="253994" indent="-253994">
              <a:defRPr sz="4800" b="1" baseline="0">
                <a:solidFill>
                  <a:schemeClr val="accent1"/>
                </a:solidFill>
                <a:latin typeface="+mn-lt"/>
                <a:cs typeface="Intel Clear"/>
              </a:defRPr>
            </a:lvl1pPr>
            <a:lvl2pPr marL="556670" indent="-300559">
              <a:buFont typeface="Intel Clear" pitchFamily="34" charset="0"/>
              <a:buChar char="–"/>
              <a:defRPr sz="1600" baseline="0">
                <a:latin typeface="+mn-lt"/>
                <a:cs typeface="Intel Clear" panose="020B0604020203020204" pitchFamily="34" charset="0"/>
              </a:defRPr>
            </a:lvl2pPr>
            <a:lvl3pPr marL="914377" indent="-304792">
              <a:buFont typeface="Intel Clear" pitchFamily="34" charset="0"/>
              <a:buChar char="–"/>
              <a:defRPr sz="1600">
                <a:latin typeface="+mn-lt"/>
              </a:defRPr>
            </a:lvl3pPr>
            <a:lvl4pPr>
              <a:buFont typeface="Intel Clear" pitchFamily="34" charset="0"/>
              <a:buChar char="–"/>
              <a:defRPr sz="1467">
                <a:latin typeface="+mn-lt"/>
              </a:defRPr>
            </a:lvl4pPr>
            <a:lvl5pPr>
              <a:buFont typeface="Intel Clear" pitchFamily="34" charset="0"/>
              <a:buChar char="–"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32175"/>
            <a:ext cx="12192000" cy="292629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237817" y="1604433"/>
            <a:ext cx="5340352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867" dirty="0" smtClean="0">
                <a:solidFill>
                  <a:schemeClr val="tx2"/>
                </a:solidFill>
              </a:defRPr>
            </a:lvl3pPr>
            <a:lvl4pPr>
              <a:defRPr lang="en-US" sz="1600" dirty="0" smtClean="0">
                <a:solidFill>
                  <a:schemeClr val="tx2"/>
                </a:solidFill>
              </a:defRPr>
            </a:lvl4pPr>
            <a:lvl5pPr>
              <a:defRPr lang="en-US" sz="16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5983" y="6634394"/>
            <a:ext cx="1847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09585"/>
            <a:endParaRPr lang="en-US" sz="1333" dirty="0">
              <a:solidFill>
                <a:srgbClr val="003C71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43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26" Type="http://schemas.openxmlformats.org/officeDocument/2006/relationships/slideLayout" Target="../slideLayouts/slideLayout46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45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44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43.xml"/><Relationship Id="rId28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31" Type="http://schemas.openxmlformats.org/officeDocument/2006/relationships/image" Target="../media/image7.svg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slideLayout" Target="../slideLayouts/slideLayout42.xml"/><Relationship Id="rId27" Type="http://schemas.openxmlformats.org/officeDocument/2006/relationships/slideLayout" Target="../slideLayouts/slideLayout47.xml"/><Relationship Id="rId30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345936"/>
            <a:ext cx="12192000" cy="512064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609585"/>
            <a:endParaRPr lang="en-US" sz="2400" dirty="0">
              <a:solidFill>
                <a:prstClr val="white"/>
              </a:solidFill>
            </a:endParaRPr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4" y="6440786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3136" y="6432516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chemeClr val="bg1"/>
                </a:solidFill>
                <a:latin typeface="+mn-lt"/>
                <a:cs typeface="Intel Clear"/>
              </a:defRPr>
            </a:lvl1pPr>
          </a:lstStyle>
          <a:p>
            <a:pPr defTabSz="609585"/>
            <a:fld id="{EE2556C5-CE8C-6547-B838-EA80C61A4AF7}" type="slidenum">
              <a:rPr lang="en-US" smtClean="0">
                <a:solidFill>
                  <a:prstClr val="white"/>
                </a:solidFill>
              </a:rPr>
              <a:pPr defTabSz="609585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69333" y="6432517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>
                <a:solidFill>
                  <a:schemeClr val="bg1"/>
                </a:solidFill>
              </a:defRPr>
            </a:lvl1pPr>
          </a:lstStyle>
          <a:p>
            <a:pPr defTabSz="609585"/>
            <a:endParaRPr lang="en-US" sz="933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31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  <p:sldLayoutId id="2147483746" r:id="rId17"/>
    <p:sldLayoutId id="2147483747" r:id="rId18"/>
    <p:sldLayoutId id="2147483748" r:id="rId19"/>
    <p:sldLayoutId id="2147483752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5091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  <p:sldLayoutId id="2147483772" r:id="rId18"/>
    <p:sldLayoutId id="2147483773" r:id="rId19"/>
    <p:sldLayoutId id="2147483774" r:id="rId20"/>
    <p:sldLayoutId id="2147483775" r:id="rId21"/>
    <p:sldLayoutId id="2147483776" r:id="rId22"/>
    <p:sldLayoutId id="2147483777" r:id="rId23"/>
    <p:sldLayoutId id="2147483778" r:id="rId24"/>
    <p:sldLayoutId id="2147483779" r:id="rId25"/>
    <p:sldLayoutId id="2147483780" r:id="rId26"/>
    <p:sldLayoutId id="2147483781" r:id="rId27"/>
    <p:sldLayoutId id="2147483782" r:id="rId2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zephyrproject.org/latest/services/debugging/thread-analyzer.html" TargetMode="External"/><Relationship Id="rId2" Type="http://schemas.openxmlformats.org/officeDocument/2006/relationships/hyperlink" Target="https://docs.zephyrproject.org/latest/develop/optimizations/tools.html" TargetMode="External"/><Relationship Id="rId1" Type="http://schemas.openxmlformats.org/officeDocument/2006/relationships/slideLayout" Target="../slideLayouts/slideLayout20.xml"/><Relationship Id="rId5" Type="http://schemas.openxmlformats.org/officeDocument/2006/relationships/hyperlink" Target="https://intel.github.io/ecfw-zephyr/index.html" TargetMode="External"/><Relationship Id="rId4" Type="http://schemas.openxmlformats.org/officeDocument/2006/relationships/hyperlink" Target="https://github.com/intel/ecfw-zephyr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HBehrens/puncov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l.github.io/ecfw-zephyr/index.html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7BA779E-AB26-E819-9366-2F8F3D86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058" y="1919829"/>
            <a:ext cx="9539656" cy="1165771"/>
          </a:xfrm>
        </p:spPr>
        <p:txBody>
          <a:bodyPr/>
          <a:lstStyle/>
          <a:p>
            <a:r>
              <a:rPr lang="en-US" sz="3600" dirty="0"/>
              <a:t>Embedded Controller Firmware Performance Profiler for Debugging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508692B-3284-CAA3-B54A-6F644A9C54B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08349" y="3429000"/>
            <a:ext cx="10283651" cy="326776"/>
          </a:xfrm>
        </p:spPr>
        <p:txBody>
          <a:bodyPr>
            <a:noAutofit/>
          </a:bodyPr>
          <a:lstStyle/>
          <a:p>
            <a:r>
              <a:rPr lang="en-US" sz="2400" dirty="0"/>
              <a:t>- Astha Chavda &amp; Govinda Raj Sriharsha </a:t>
            </a:r>
          </a:p>
          <a:p>
            <a:r>
              <a:rPr lang="en-US" sz="2400" dirty="0"/>
              <a:t>Intel Corporation</a:t>
            </a:r>
          </a:p>
        </p:txBody>
      </p:sp>
      <p:pic>
        <p:nvPicPr>
          <p:cNvPr id="1030" name="Picture 6" descr="Github Logo - Free social media icons">
            <a:extLst>
              <a:ext uri="{FF2B5EF4-FFF2-40B4-BE49-F238E27FC236}">
                <a16:creationId xmlns:a16="http://schemas.microsoft.com/office/drawing/2014/main" id="{411011DD-2252-0CC6-8E11-73AFDB5D0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444" y="5700044"/>
            <a:ext cx="425246" cy="42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Linkedin Icons, Logos, Symbols – Free Download PNG, SVG">
            <a:extLst>
              <a:ext uri="{FF2B5EF4-FFF2-40B4-BE49-F238E27FC236}">
                <a16:creationId xmlns:a16="http://schemas.microsoft.com/office/drawing/2014/main" id="{EFB74412-39E7-18C9-048A-23C879691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444" y="6254386"/>
            <a:ext cx="425246" cy="42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62A571-6DD0-3A53-F8B4-BDB5872AF013}"/>
              </a:ext>
            </a:extLst>
          </p:cNvPr>
          <p:cNvSpPr txBox="1"/>
          <p:nvPr/>
        </p:nvSpPr>
        <p:spPr>
          <a:xfrm>
            <a:off x="10702940" y="5742853"/>
            <a:ext cx="2517058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effectLst/>
                <a:latin typeface="-apple-system"/>
              </a:rPr>
              <a:t>Asthachavda</a:t>
            </a:r>
            <a:endParaRPr kumimoji="0" lang="en-US" u="none" strike="noStrike" cap="none" spc="0" normalizeH="0" baseline="0" dirty="0">
              <a:ln>
                <a:noFill/>
              </a:ln>
              <a:solidFill>
                <a:schemeClr val="bg1">
                  <a:lumMod val="85000"/>
                </a:schemeClr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58FAC7-F572-3277-E89A-D5A47C2CAC87}"/>
              </a:ext>
            </a:extLst>
          </p:cNvPr>
          <p:cNvSpPr txBox="1"/>
          <p:nvPr/>
        </p:nvSpPr>
        <p:spPr>
          <a:xfrm>
            <a:off x="10702940" y="6359287"/>
            <a:ext cx="2053888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Astha Chavda</a:t>
            </a:r>
          </a:p>
        </p:txBody>
      </p:sp>
    </p:spTree>
    <p:extLst>
      <p:ext uri="{BB962C8B-B14F-4D97-AF65-F5344CB8AC3E}">
        <p14:creationId xmlns:p14="http://schemas.microsoft.com/office/powerpoint/2010/main" val="90076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BF73F-075A-015B-4BB5-9987E48F8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26186-8849-EAD0-15B4-F8A3D8EDC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89" y="587840"/>
            <a:ext cx="11010816" cy="639685"/>
          </a:xfrm>
        </p:spPr>
        <p:txBody>
          <a:bodyPr/>
          <a:lstStyle/>
          <a:p>
            <a:r>
              <a:rPr lang="en-US" sz="4000" i="0" dirty="0">
                <a:solidFill>
                  <a:schemeClr val="tx1"/>
                </a:solidFill>
                <a:effectLst/>
                <a:latin typeface="+mj-lt"/>
              </a:rPr>
              <a:t>References</a:t>
            </a:r>
            <a:br>
              <a:rPr lang="en-US" sz="4000" i="0" dirty="0">
                <a:effectLst/>
                <a:latin typeface="+mj-lt"/>
              </a:rPr>
            </a:br>
            <a:endParaRPr lang="en-MY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98BCF0F-411A-2F45-122F-99772EF71616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24588" y="1038311"/>
            <a:ext cx="11203383" cy="503591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en-US" sz="2000" dirty="0">
              <a:latin typeface="+mj-lt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000" i="0" dirty="0">
              <a:effectLst/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i="0" dirty="0">
                <a:solidFill>
                  <a:schemeClr val="tx1"/>
                </a:solidFill>
                <a:effectLst/>
                <a:latin typeface="+mj-lt"/>
              </a:rPr>
              <a:t>Zephyr RTOS optimization tools: 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https://docs.zephyrproject.org/latest/develop/optimizations/tools.html</a:t>
            </a:r>
            <a:endParaRPr lang="en-US" sz="2000" i="0" dirty="0">
              <a:solidFill>
                <a:schemeClr val="accent1">
                  <a:lumMod val="75000"/>
                </a:schemeClr>
              </a:solidFill>
              <a:effectLst/>
              <a:latin typeface="+mj-lt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i="0" dirty="0">
                <a:solidFill>
                  <a:schemeClr val="tx1"/>
                </a:solidFill>
                <a:effectLst/>
                <a:latin typeface="+mj-lt"/>
              </a:rPr>
              <a:t>Zephyr RTOS thread analyzer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: 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https://docs.zephyrproject.org/latest/services/debugging/thread-analyzer.html</a:t>
            </a:r>
            <a:r>
              <a:rPr lang="en-US" sz="2000" i="0" dirty="0">
                <a:solidFill>
                  <a:schemeClr val="accent1">
                    <a:lumMod val="75000"/>
                  </a:schemeClr>
                </a:solidFill>
                <a:effectLst/>
                <a:latin typeface="+mj-lt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i="0" dirty="0">
              <a:solidFill>
                <a:schemeClr val="accent1">
                  <a:lumMod val="75000"/>
                </a:schemeClr>
              </a:solidFill>
              <a:effectLst/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Open EC source code: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https://github.com/intel/ecfw-zephyr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Open EC Documentation: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+mj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https://intel.github.io/ecfw-zephyr/index.html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0" indent="0">
              <a:spcBef>
                <a:spcPts val="600"/>
              </a:spcBef>
              <a:buNone/>
            </a:pPr>
            <a:br>
              <a:rPr lang="en-US" sz="2000" dirty="0">
                <a:latin typeface="+mj-lt"/>
              </a:rPr>
            </a:br>
            <a:endParaRPr lang="en-MY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4890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272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2BDAE-C9F0-E011-B309-24C0B6BF4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133349"/>
            <a:ext cx="11010816" cy="952499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Zephyr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B4ADE-8920-9506-E92F-FEA0205E7719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984583"/>
            <a:ext cx="11049260" cy="5548564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400" b="1" dirty="0">
                <a:solidFill>
                  <a:schemeClr val="tx2"/>
                </a:solidFill>
              </a:rPr>
              <a:t>Puncover Tool: </a:t>
            </a:r>
          </a:p>
          <a:p>
            <a:pPr marL="203200" lvl="1" indent="0" algn="just">
              <a:buNone/>
            </a:pPr>
            <a:r>
              <a:rPr lang="en-US" sz="2000" dirty="0">
                <a:solidFill>
                  <a:schemeClr val="tx1"/>
                </a:solidFill>
              </a:rPr>
              <a:t>The puncover is the third-party tool supported by zephyr RTOS and which can be found at </a:t>
            </a:r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https://github.com/HBehrens/puncover</a:t>
            </a:r>
            <a:r>
              <a:rPr lang="en-US" sz="2000" dirty="0">
                <a:solidFill>
                  <a:schemeClr val="tx1"/>
                </a:solidFill>
              </a:rPr>
              <a:t>. Once the EC application is built, it will launch a local web server which will allow you to open a web client and browse the files and view their ROM, RAM, and worst-case stack usage data. </a:t>
            </a:r>
          </a:p>
          <a:p>
            <a:pPr marL="203200" lvl="1" indent="0" algn="just">
              <a:buNone/>
            </a:pPr>
            <a:r>
              <a:rPr lang="en-US" sz="2000" b="1" dirty="0">
                <a:solidFill>
                  <a:schemeClr val="tx1"/>
                </a:solidFill>
              </a:rPr>
              <a:t>Command (using west):</a:t>
            </a:r>
          </a:p>
          <a:p>
            <a:pPr marL="546100" lvl="1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west build -c -p auto -b mec1501_mtl_p -- -DCONFIG_STACK_USAGE=y</a:t>
            </a:r>
          </a:p>
          <a:p>
            <a:pPr marL="546100" lvl="1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west build -t puncover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b="1" dirty="0" err="1">
                <a:solidFill>
                  <a:schemeClr val="tx2"/>
                </a:solidFill>
              </a:rPr>
              <a:t>Pahole</a:t>
            </a:r>
            <a:r>
              <a:rPr lang="en-US" sz="2400" b="1" dirty="0">
                <a:solidFill>
                  <a:schemeClr val="tx2"/>
                </a:solidFill>
              </a:rPr>
              <a:t> Tool:</a:t>
            </a:r>
          </a:p>
          <a:p>
            <a:pPr marL="203200" lvl="1" indent="0" algn="just">
              <a:buNone/>
            </a:pPr>
            <a:r>
              <a:rPr lang="en-US" sz="2000" dirty="0">
                <a:solidFill>
                  <a:schemeClr val="tx1"/>
                </a:solidFill>
              </a:rPr>
              <a:t>Poke-a-hole (</a:t>
            </a:r>
            <a:r>
              <a:rPr lang="en-US" sz="2000" dirty="0" err="1">
                <a:solidFill>
                  <a:schemeClr val="tx1"/>
                </a:solidFill>
              </a:rPr>
              <a:t>pahole</a:t>
            </a:r>
            <a:r>
              <a:rPr lang="en-US" sz="2000" dirty="0">
                <a:solidFill>
                  <a:schemeClr val="tx1"/>
                </a:solidFill>
              </a:rPr>
              <a:t>) is an object-file analysis tool to find the size of the data structures, and the holes caused due to aligning the data elements to the word-size of the CPU by the compiler.</a:t>
            </a:r>
          </a:p>
          <a:p>
            <a:pPr marL="203200" lvl="1" indent="0" algn="just">
              <a:buNone/>
            </a:pPr>
            <a:r>
              <a:rPr lang="en-US" sz="2000" b="1" dirty="0">
                <a:solidFill>
                  <a:schemeClr val="tx1"/>
                </a:solidFill>
              </a:rPr>
              <a:t>Command (using west):</a:t>
            </a:r>
          </a:p>
          <a:p>
            <a:pPr marL="546100" lvl="1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west build -c -p auto -b mec1501_mtl_p</a:t>
            </a:r>
          </a:p>
          <a:p>
            <a:pPr marL="546100" lvl="1" indent="-342900" algn="just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west build -t </a:t>
            </a:r>
            <a:r>
              <a:rPr lang="en-US" sz="2000" dirty="0" err="1">
                <a:solidFill>
                  <a:schemeClr val="tx1"/>
                </a:solidFill>
              </a:rPr>
              <a:t>pahole</a:t>
            </a:r>
            <a:endParaRPr lang="en-US" sz="2000" dirty="0">
              <a:solidFill>
                <a:schemeClr val="tx1"/>
              </a:solidFill>
            </a:endParaRPr>
          </a:p>
          <a:p>
            <a:pPr marL="203200" lvl="1" indent="0" algn="just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203200" lvl="1" indent="0" algn="just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203200" lvl="1" indent="0" algn="just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 marL="203200" lvl="1" indent="0" algn="just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67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4B8ED-18C1-1986-D514-91563CFA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40107"/>
            <a:ext cx="10972800" cy="1158240"/>
          </a:xfrm>
        </p:spPr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3524-6CE1-A13F-8733-DF25014C3A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7573" y="1739416"/>
            <a:ext cx="10970683" cy="45677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Introduction of EC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Problem statement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Conclusion &amp; Future Plans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References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42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4010D-43C6-A3DE-3D11-8BC269E46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894" y="321130"/>
            <a:ext cx="11010816" cy="95249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Introduction of Embedded Controller </a:t>
            </a:r>
            <a:br>
              <a:rPr lang="en-US" dirty="0">
                <a:solidFill>
                  <a:schemeClr val="tx1"/>
                </a:solidFill>
                <a:latin typeface="+mn-lt"/>
              </a:rPr>
            </a:b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826D4-66F6-0AD7-F096-46A7A3690D2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74894" y="1409701"/>
            <a:ext cx="6274293" cy="4822372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The embedded controller (EC) is the heart of the mobile PC platform; it is the first device to receive power and the one which orchestrates sequencing all platform power in the correct order. </a:t>
            </a:r>
          </a:p>
          <a:p>
            <a:pPr algn="just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The EC is a 32-bit microcontroller integral to Intel’s Reference Validation Platform (RVP), tasked with essential hardware management functions such as power sequencing, battery, thermal, and Type-C policy &amp; button management. Operating under stringent constraints of memory, CPU processing speed, and power consumption, optimizing the EC’s performance in terms of memory and CPU utilization is essential.</a:t>
            </a:r>
          </a:p>
          <a:p>
            <a:pPr algn="just"/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  <a:p>
            <a:pPr algn="just"/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Content Placeholder 4" descr="A computer diagram with many different components&#10;&#10;AI-generated content may be incorrect.">
            <a:extLst>
              <a:ext uri="{FF2B5EF4-FFF2-40B4-BE49-F238E27FC236}">
                <a16:creationId xmlns:a16="http://schemas.microsoft.com/office/drawing/2014/main" id="{E6C2E5BF-B7D3-E399-CDA6-514E80E4C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4108" y="1409701"/>
            <a:ext cx="4932998" cy="4174670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B0685D-703C-8710-D3F0-39CA6F248AED}"/>
              </a:ext>
            </a:extLst>
          </p:cNvPr>
          <p:cNvSpPr txBox="1">
            <a:spLocks/>
          </p:cNvSpPr>
          <p:nvPr/>
        </p:nvSpPr>
        <p:spPr>
          <a:xfrm>
            <a:off x="7815943" y="6024811"/>
            <a:ext cx="5232400" cy="4145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28600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latinLnBrk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marR="0" lvl="0" indent="0" algn="just" defTabSz="6096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Source: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https://intel.github.io/ecfw-zephyr/index.html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  <a:p>
            <a:pPr marL="0" marR="0" lvl="0" indent="0" algn="just" defTabSz="6096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6890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72B33-B092-5A1E-57BD-623276A85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902C0-EF0C-FB78-BFF2-7C3AA1A4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Problem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AB788-6D00-1B1F-AC97-70A571F4878C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426030"/>
            <a:ext cx="11010900" cy="4822372"/>
          </a:xfrm>
        </p:spPr>
        <p:txBody>
          <a:bodyPr>
            <a:normAutofit/>
          </a:bodyPr>
          <a:lstStyle/>
          <a:p>
            <a:pPr algn="just"/>
            <a:r>
              <a:rPr lang="en-US" sz="2200" dirty="0">
                <a:solidFill>
                  <a:srgbClr val="002060"/>
                </a:solidFill>
              </a:rPr>
              <a:t>EC is one of the critical platform Hardware managing platform Power sequencing, Battery, thermal sensors, CPU/GPU fan &amp; USB </a:t>
            </a:r>
            <a:r>
              <a:rPr lang="en-US" sz="2200" dirty="0" err="1">
                <a:solidFill>
                  <a:srgbClr val="002060"/>
                </a:solidFill>
              </a:rPr>
              <a:t>TypeC</a:t>
            </a:r>
            <a:r>
              <a:rPr lang="en-US" sz="2200" dirty="0">
                <a:solidFill>
                  <a:srgbClr val="002060"/>
                </a:solidFill>
              </a:rPr>
              <a:t> policies.</a:t>
            </a:r>
          </a:p>
          <a:p>
            <a:pPr algn="just"/>
            <a:r>
              <a:rPr lang="en-US" sz="2200" dirty="0">
                <a:solidFill>
                  <a:srgbClr val="002060"/>
                </a:solidFill>
              </a:rPr>
              <a:t>EC operates under the limited memory, CPU speed and power budget. </a:t>
            </a:r>
          </a:p>
          <a:p>
            <a:pPr algn="just"/>
            <a:r>
              <a:rPr lang="en-US" sz="2200" dirty="0">
                <a:solidFill>
                  <a:srgbClr val="002060"/>
                </a:solidFill>
              </a:rPr>
              <a:t>Debugging EC performance defects requires real-time monitoring of code flow during firmware execution. </a:t>
            </a:r>
          </a:p>
          <a:p>
            <a:pPr algn="just"/>
            <a:r>
              <a:rPr lang="en-US" sz="2200" dirty="0">
                <a:solidFill>
                  <a:srgbClr val="002060"/>
                </a:solidFill>
              </a:rPr>
              <a:t>Current debug methodology requires external debug hardware/software tools on debug test stations and instrumentation in EC FW code.</a:t>
            </a:r>
          </a:p>
          <a:p>
            <a:pPr algn="just"/>
            <a:r>
              <a:rPr lang="en-US" sz="2200" dirty="0">
                <a:solidFill>
                  <a:schemeClr val="tx2">
                    <a:lumMod val="75000"/>
                  </a:schemeClr>
                </a:solidFill>
              </a:rPr>
              <a:t>Given that, EC performs many time critical platform HW management functionalities which requires real time responses, </a:t>
            </a:r>
            <a:r>
              <a:rPr lang="en-US" sz="2200" b="1" dirty="0">
                <a:solidFill>
                  <a:schemeClr val="tx2">
                    <a:lumMod val="75000"/>
                  </a:schemeClr>
                </a:solidFill>
              </a:rPr>
              <a:t>it’s critical that EC CPU’s performance in terms of memory/CPU utilization and power consumption are optimized.</a:t>
            </a:r>
          </a:p>
          <a:p>
            <a:pPr algn="just"/>
            <a:endParaRPr lang="en-US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10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0CA9-B1E1-4BE2-96EB-79EACA81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817" y="114700"/>
            <a:ext cx="11010816" cy="95249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Solution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7FE1F-42F4-4340-A085-1B268D25CBA3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485983" y="985801"/>
            <a:ext cx="5448623" cy="508123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EC profiler is integrated in automation framework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Performs offline analysis on host machine.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Doesn't have dependency on special HW and instrumentation in platform and EC FW.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Updates the dashboard with below information:</a:t>
            </a:r>
          </a:p>
          <a:p>
            <a:pPr lvl="1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Compile-time memory analysis: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RAM, flash and stack usage analysis.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Worst-case stack usage analysis.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Data structures holes.</a:t>
            </a:r>
          </a:p>
          <a:p>
            <a:pPr lvl="1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Run-time stack and CPU usage analysis: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EC threads stack and CPU usage analysis.</a:t>
            </a:r>
          </a:p>
          <a:p>
            <a:pPr lvl="1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EC power consumption in S0, CS, PG3, S4 and S5 power states.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70C0"/>
                </a:solidFill>
                <a:latin typeface="+mj-lt"/>
              </a:rPr>
              <a:t>Key benefits</a:t>
            </a:r>
          </a:p>
          <a:p>
            <a:pPr lvl="1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Profiles data in dashboard which can be visualized by debug engineers to diagnose the failures.</a:t>
            </a:r>
          </a:p>
          <a:p>
            <a:pPr lvl="1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500" b="0" i="0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Proactively identifies defects before escaping to customers saving debug, development &amp; validation efforts.</a:t>
            </a:r>
          </a:p>
          <a:p>
            <a:pPr marL="0" lvl="1" indent="0" algn="just">
              <a:spcBef>
                <a:spcPts val="600"/>
              </a:spcBef>
              <a:buNone/>
            </a:pPr>
            <a:endParaRPr lang="en-MY" sz="15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8DBBF64-2E35-939F-172A-B88A544B53E0}"/>
              </a:ext>
            </a:extLst>
          </p:cNvPr>
          <p:cNvCxnSpPr/>
          <p:nvPr/>
        </p:nvCxnSpPr>
        <p:spPr>
          <a:xfrm>
            <a:off x="6096000" y="1067199"/>
            <a:ext cx="0" cy="499983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247AECC4-9CF9-B3F5-DCCD-AD1A6C0F0C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3971" y="1326384"/>
            <a:ext cx="5921761" cy="4592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3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0CA9-B1E1-4BE2-96EB-79EACA81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89" y="270499"/>
            <a:ext cx="11010816" cy="95249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Results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7FE1F-42F4-4340-A085-1B268D25CBA3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09667" y="1141526"/>
            <a:ext cx="5819159" cy="4574947"/>
          </a:xfrm>
        </p:spPr>
        <p:txBody>
          <a:bodyPr>
            <a:noAutofit/>
          </a:bodyPr>
          <a:lstStyle/>
          <a:p>
            <a:pPr marL="285750" marR="0" indent="-285750" algn="just"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b="0" i="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EC FW performance defects debug will become easier with the availability of this tool.</a:t>
            </a:r>
          </a:p>
          <a:p>
            <a:pPr marL="285750" marR="0" indent="-285750" algn="just">
              <a:spcBef>
                <a:spcPts val="6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b="0" i="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User can infer multiple metrics. Some critical ones are</a:t>
            </a:r>
            <a:r>
              <a:rPr lang="en-US" sz="18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b="0" i="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highlighted below.</a:t>
            </a:r>
            <a:endParaRPr lang="en-US" sz="1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RAM/flash metrics helps to have always check on</a:t>
            </a:r>
            <a:r>
              <a:rPr lang="en-US" sz="18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usage.</a:t>
            </a: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Worst-case stack requirement helps managing stack memory efficiently.</a:t>
            </a:r>
          </a:p>
          <a:p>
            <a:pPr marL="0" lvl="1" indent="0" algn="just">
              <a:spcBef>
                <a:spcPts val="0"/>
              </a:spcBef>
              <a:buNone/>
            </a:pPr>
            <a:endParaRPr lang="en-US" sz="1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Identifying data holes </a:t>
            </a: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due to misalignment / bad programming can help optimize RAM memory usage.</a:t>
            </a:r>
            <a:endParaRPr lang="en-US" sz="1800" dirty="0">
              <a:solidFill>
                <a:srgbClr val="00206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lvl="1" algn="just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Analyzer will flag warning when power numbers not met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28600" lvl="1" indent="0" algn="just">
              <a:spcBef>
                <a:spcPts val="0"/>
              </a:spcBef>
              <a:buNone/>
            </a:pPr>
            <a:endParaRPr lang="en-US" sz="1800" dirty="0">
              <a:effectLst/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These indicators will help debug engineer to study CPU/ memory usage to know threads that active always/ waking frequently blocking entry to low power modes.</a:t>
            </a:r>
            <a:endParaRPr lang="en-US" sz="1800" dirty="0">
              <a:effectLst/>
              <a:latin typeface="+mj-lt"/>
              <a:ea typeface="Calibri" panose="020F050202020403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8DBBF64-2E35-939F-172A-B88A544B53E0}"/>
              </a:ext>
            </a:extLst>
          </p:cNvPr>
          <p:cNvCxnSpPr>
            <a:cxnSpLocks/>
          </p:cNvCxnSpPr>
          <p:nvPr/>
        </p:nvCxnSpPr>
        <p:spPr>
          <a:xfrm>
            <a:off x="6474858" y="890123"/>
            <a:ext cx="0" cy="524913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E2721D6-4DDC-7D80-9790-88A6C6D1F1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64" r="35804"/>
          <a:stretch/>
        </p:blipFill>
        <p:spPr>
          <a:xfrm>
            <a:off x="7102310" y="603371"/>
            <a:ext cx="4582627" cy="553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0CA9-B1E1-4BE2-96EB-79EACA81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89" y="571500"/>
            <a:ext cx="11010816" cy="95249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Results</a:t>
            </a:r>
            <a:r>
              <a:rPr lang="en-US" sz="3200" dirty="0">
                <a:solidFill>
                  <a:schemeClr val="tx1"/>
                </a:solidFill>
              </a:rPr>
              <a:t> (Contd.)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EA8861-D884-0A40-D0DE-3157539A088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01281" y="1526869"/>
            <a:ext cx="4106609" cy="457494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EC profiler continuously collects EC FW threads run-time stack utilization traces.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When allocated stack memory not sufficient can lead to stack overflow thus not responding to host OS requests which can result in OS timeout leading to crash/ BSOD.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With efficient stack management, debug engineer can proactively identify these kind of defects before escaping to the production.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1C87A4-944C-1062-E74C-BEF52F612207}"/>
              </a:ext>
            </a:extLst>
          </p:cNvPr>
          <p:cNvCxnSpPr>
            <a:cxnSpLocks/>
          </p:cNvCxnSpPr>
          <p:nvPr/>
        </p:nvCxnSpPr>
        <p:spPr>
          <a:xfrm>
            <a:off x="4555222" y="1115861"/>
            <a:ext cx="0" cy="524913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43658647-BED4-9588-911B-8BDBA39D1A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164" y="1413384"/>
            <a:ext cx="6963747" cy="368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42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0CA9-B1E1-4BE2-96EB-79EACA81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89" y="571500"/>
            <a:ext cx="11010816" cy="95249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Results</a:t>
            </a:r>
            <a:r>
              <a:rPr lang="en-US" sz="3200" b="1" dirty="0"/>
              <a:t> </a:t>
            </a:r>
            <a:r>
              <a:rPr lang="en-US" sz="3200" dirty="0">
                <a:solidFill>
                  <a:schemeClr val="tx1"/>
                </a:solidFill>
              </a:rPr>
              <a:t>(Contd.)</a:t>
            </a:r>
            <a:endParaRPr lang="en-MY" dirty="0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EA8861-D884-0A40-D0DE-3157539A088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28089" y="1453317"/>
            <a:ext cx="4106609" cy="4574947"/>
          </a:xfrm>
        </p:spPr>
        <p:txBody>
          <a:bodyPr>
            <a:noAutofit/>
          </a:bodyPr>
          <a:lstStyle/>
          <a:p>
            <a:pPr marR="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EC profiler collects EC threads run-time CPU utilization traces.</a:t>
            </a:r>
          </a:p>
          <a:p>
            <a:pPr marR="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To achieve EC KPIs, the idle thread should be active for most of the time. When idle thread becomes &lt;X% </a:t>
            </a:r>
            <a:r>
              <a:rPr lang="en-US" sz="1800" i="1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(platform dependent)</a:t>
            </a: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 active, the tool will flag warning.</a:t>
            </a:r>
          </a:p>
          <a:p>
            <a:pPr marR="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</a:rPr>
              <a:t>This indicator helps debug engineer to proactively diagnose the EC FW threads active/ waking frequently leading to high EC power consumption defects.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D1C87A4-944C-1062-E74C-BEF52F612207}"/>
              </a:ext>
            </a:extLst>
          </p:cNvPr>
          <p:cNvCxnSpPr>
            <a:cxnSpLocks/>
          </p:cNvCxnSpPr>
          <p:nvPr/>
        </p:nvCxnSpPr>
        <p:spPr>
          <a:xfrm>
            <a:off x="4555222" y="1115861"/>
            <a:ext cx="0" cy="524913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6A00EF33-BC0B-33DE-32B7-8B6F3D6F7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747" y="1523999"/>
            <a:ext cx="6919194" cy="3475390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2266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C0CA9-B1E1-4BE2-96EB-79EACA81B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89" y="587840"/>
            <a:ext cx="11010816" cy="639685"/>
          </a:xfrm>
        </p:spPr>
        <p:txBody>
          <a:bodyPr/>
          <a:lstStyle/>
          <a:p>
            <a:r>
              <a:rPr lang="en-MY" dirty="0">
                <a:solidFill>
                  <a:schemeClr val="tx1"/>
                </a:solidFill>
              </a:rPr>
              <a:t>Conclusion &amp; Future Plans</a:t>
            </a:r>
            <a:r>
              <a:rPr lang="en-MY" dirty="0"/>
              <a:t>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EA8861-D884-0A40-D0DE-3157539A088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328089" y="1648613"/>
            <a:ext cx="11203383" cy="5035918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Currently, EC FW team requires multiple HW debugging tools and instrumentation to collect debug traces/information. </a:t>
            </a:r>
          </a:p>
          <a:p>
            <a:pPr marL="342900" indent="-34290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This profiling tool helps in capturing traces and help in predicting possible defects early in the SDLC process before bugs escaping to internal/external validation teams. </a:t>
            </a:r>
          </a:p>
          <a:p>
            <a:pPr marL="342900" indent="-34290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Tool helps in triaging defects faster without depending on external HW tools. Concept and methodology of profiling tool can be leveraged by other FW teams as-is who are using Zephyr RTOS. </a:t>
            </a:r>
          </a:p>
          <a:p>
            <a:pPr marL="342900" indent="-34290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002060"/>
                </a:solidFill>
                <a:latin typeface="+mj-lt"/>
              </a:rPr>
              <a:t>The planned roadmap for the tool includes the following enhancements: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2060"/>
                </a:solidFill>
                <a:latin typeface="+mj-lt"/>
              </a:rPr>
              <a:t>Automatic diagnostics of EC FW crash dump analysis.</a:t>
            </a:r>
          </a:p>
          <a:p>
            <a:pPr lvl="2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rgbClr val="002060"/>
                </a:solidFill>
                <a:latin typeface="+mj-lt"/>
              </a:rPr>
              <a:t>Automatic analysis of the profiled data to identify and root-cause the failures.</a:t>
            </a:r>
            <a:endParaRPr lang="en-MY" sz="18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297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ntel2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2" id="{7BA6B4F1-6C1F-4E78-8726-0EC65B51EF6A}" vid="{6DF6BCDB-2014-4839-812A-61C8900A33F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ESPI_on_Zephyr</Template>
  <TotalTime>2030</TotalTime>
  <Words>1003</Words>
  <Application>Microsoft Office PowerPoint</Application>
  <PresentationFormat>Widescreen</PresentationFormat>
  <Paragraphs>87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-apple-system</vt:lpstr>
      <vt:lpstr>Aptos</vt:lpstr>
      <vt:lpstr>Arial</vt:lpstr>
      <vt:lpstr>Courier New</vt:lpstr>
      <vt:lpstr>Helvetica</vt:lpstr>
      <vt:lpstr>Helvetica Neue Medium</vt:lpstr>
      <vt:lpstr>Intel Clear</vt:lpstr>
      <vt:lpstr>Intel Clear Light</vt:lpstr>
      <vt:lpstr>Intel Clear Pro</vt:lpstr>
      <vt:lpstr>Wingdings</vt:lpstr>
      <vt:lpstr>Int_PPT Template_ClearPro_16x9</vt:lpstr>
      <vt:lpstr>intel2</vt:lpstr>
      <vt:lpstr>Embedded Controller Firmware Performance Profiler for Debugging</vt:lpstr>
      <vt:lpstr>Agenda </vt:lpstr>
      <vt:lpstr>Introduction of Embedded Controller  </vt:lpstr>
      <vt:lpstr>Problem Statement</vt:lpstr>
      <vt:lpstr>Solution</vt:lpstr>
      <vt:lpstr>Results</vt:lpstr>
      <vt:lpstr>Results (Contd.)</vt:lpstr>
      <vt:lpstr>Results (Contd.)</vt:lpstr>
      <vt:lpstr>Conclusion &amp; Future Plans </vt:lpstr>
      <vt:lpstr>References </vt:lpstr>
      <vt:lpstr>PowerPoint Presentation</vt:lpstr>
      <vt:lpstr>Zephyr tools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Chavda, Astha</dc:creator>
  <cp:lastModifiedBy>Chavda, Astha</cp:lastModifiedBy>
  <cp:revision>2</cp:revision>
  <dcterms:created xsi:type="dcterms:W3CDTF">2025-05-15T05:37:03Z</dcterms:created>
  <dcterms:modified xsi:type="dcterms:W3CDTF">2025-05-16T17:22:39Z</dcterms:modified>
</cp:coreProperties>
</file>